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357" r:id="rId2"/>
    <p:sldId id="358" r:id="rId3"/>
    <p:sldId id="309" r:id="rId4"/>
    <p:sldId id="316" r:id="rId5"/>
    <p:sldId id="360" r:id="rId6"/>
    <p:sldId id="359" r:id="rId7"/>
    <p:sldId id="362" r:id="rId8"/>
    <p:sldId id="363" r:id="rId9"/>
    <p:sldId id="364" r:id="rId10"/>
    <p:sldId id="366" r:id="rId11"/>
    <p:sldId id="376" r:id="rId12"/>
    <p:sldId id="367" r:id="rId13"/>
    <p:sldId id="312" r:id="rId14"/>
    <p:sldId id="31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00"/>
    <a:srgbClr val="FAD4B1"/>
    <a:srgbClr val="FFF4EB"/>
    <a:srgbClr val="FFFDFB"/>
    <a:srgbClr val="FFE7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02" autoAdjust="0"/>
    <p:restoredTop sz="83861" autoAdjust="0"/>
  </p:normalViewPr>
  <p:slideViewPr>
    <p:cSldViewPr snapToGrid="0">
      <p:cViewPr varScale="1">
        <p:scale>
          <a:sx n="92" d="100"/>
          <a:sy n="92" d="100"/>
        </p:scale>
        <p:origin x="75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91518A3-4F4F-E74F-9468-A120BE742EAE}" type="doc">
      <dgm:prSet loTypeId="urn:microsoft.com/office/officeart/2005/8/layout/bProcess4" loCatId="" qsTypeId="urn:microsoft.com/office/officeart/2005/8/quickstyle/simple1" qsCatId="simple" csTypeId="urn:microsoft.com/office/officeart/2005/8/colors/colorful3" csCatId="colorful" phldr="1"/>
      <dgm:spPr/>
      <dgm:t>
        <a:bodyPr/>
        <a:lstStyle/>
        <a:p>
          <a:endParaRPr lang="en-GB"/>
        </a:p>
      </dgm:t>
    </dgm:pt>
    <dgm:pt modelId="{28B11589-5487-E04F-8A1F-92AC68B76C41}">
      <dgm:prSet phldrT="[Text]" custT="1"/>
      <dgm:spPr>
        <a:solidFill>
          <a:schemeClr val="accent6">
            <a:lumMod val="60000"/>
            <a:lumOff val="40000"/>
          </a:schemeClr>
        </a:solidFill>
      </dgm:spPr>
      <dgm:t>
        <a:bodyPr/>
        <a:lstStyle/>
        <a:p>
          <a:r>
            <a:rPr lang="en-AU" sz="1600" b="1" dirty="0">
              <a:effectLst/>
              <a:latin typeface="Segoe UI" panose="020B0502040204020203" pitchFamily="34" charset="0"/>
              <a:ea typeface="Times New Roman" panose="02020603050405020304" pitchFamily="18" charset="0"/>
            </a:rPr>
            <a:t>Clarity and Direction: </a:t>
          </a:r>
        </a:p>
        <a:p>
          <a:r>
            <a:rPr lang="en-AU" sz="1600" dirty="0">
              <a:effectLst/>
              <a:latin typeface="Segoe UI" panose="020B0502040204020203" pitchFamily="34" charset="0"/>
              <a:ea typeface="Times New Roman" panose="02020603050405020304" pitchFamily="18" charset="0"/>
            </a:rPr>
            <a:t>Setting goals provides clarity and direction in life. </a:t>
          </a:r>
        </a:p>
        <a:p>
          <a:r>
            <a:rPr lang="en-AU" sz="1600" dirty="0">
              <a:effectLst/>
              <a:latin typeface="Segoe UI" panose="020B0502040204020203" pitchFamily="34" charset="0"/>
              <a:ea typeface="Times New Roman" panose="02020603050405020304" pitchFamily="18" charset="0"/>
            </a:rPr>
            <a:t>Helps to stay focused and motivated, even during challenging times. </a:t>
          </a:r>
          <a:endParaRPr lang="en-GB" sz="1600" dirty="0"/>
        </a:p>
      </dgm:t>
    </dgm:pt>
    <dgm:pt modelId="{C4609EE7-0EBA-2540-A41B-B5AAC37F4B34}" type="parTrans" cxnId="{AC37C0B6-26B3-6744-8803-5CF2EA9E1521}">
      <dgm:prSet/>
      <dgm:spPr/>
      <dgm:t>
        <a:bodyPr/>
        <a:lstStyle/>
        <a:p>
          <a:endParaRPr lang="en-GB"/>
        </a:p>
      </dgm:t>
    </dgm:pt>
    <dgm:pt modelId="{287A4F39-5F51-C34E-81C4-88E998D47FD6}" type="sibTrans" cxnId="{AC37C0B6-26B3-6744-8803-5CF2EA9E1521}">
      <dgm:prSet/>
      <dgm:spPr>
        <a:solidFill>
          <a:schemeClr val="accent6">
            <a:lumMod val="60000"/>
            <a:lumOff val="40000"/>
          </a:schemeClr>
        </a:solidFill>
      </dgm:spPr>
      <dgm:t>
        <a:bodyPr/>
        <a:lstStyle/>
        <a:p>
          <a:endParaRPr lang="en-GB"/>
        </a:p>
      </dgm:t>
    </dgm:pt>
    <dgm:pt modelId="{BBDF1B1D-F642-094D-866E-B2FC2C31F19F}">
      <dgm:prSet phldrT="[Text]" custT="1"/>
      <dgm:spPr>
        <a:solidFill>
          <a:srgbClr val="008000"/>
        </a:solidFill>
      </dgm:spPr>
      <dgm:t>
        <a:bodyPr/>
        <a:lstStyle/>
        <a:p>
          <a:r>
            <a:rPr lang="en-AU" sz="1400" b="1" dirty="0">
              <a:effectLst/>
              <a:latin typeface="Segoe UI" panose="020B0502040204020203" pitchFamily="34" charset="0"/>
              <a:ea typeface="Times New Roman" panose="02020603050405020304" pitchFamily="18" charset="0"/>
            </a:rPr>
            <a:t>Motivation and Persistence: </a:t>
          </a:r>
        </a:p>
        <a:p>
          <a:r>
            <a:rPr lang="en-AU" sz="1400" dirty="0">
              <a:effectLst/>
              <a:latin typeface="Segoe UI" panose="020B0502040204020203" pitchFamily="34" charset="0"/>
              <a:ea typeface="Times New Roman" panose="02020603050405020304" pitchFamily="18" charset="0"/>
            </a:rPr>
            <a:t>Goals give something to strive for and a reason to push through difficulties.</a:t>
          </a:r>
        </a:p>
        <a:p>
          <a:r>
            <a:rPr lang="en-AU" sz="1400" dirty="0">
              <a:effectLst/>
              <a:latin typeface="Segoe UI" panose="020B0502040204020203" pitchFamily="34" charset="0"/>
              <a:ea typeface="Times New Roman" panose="02020603050405020304" pitchFamily="18" charset="0"/>
            </a:rPr>
            <a:t>Having a clear goal in mind helps to stay determined and persevere through setbacks. </a:t>
          </a:r>
          <a:endParaRPr lang="en-GB" sz="1400" dirty="0"/>
        </a:p>
      </dgm:t>
    </dgm:pt>
    <dgm:pt modelId="{E16D2A4E-2B63-F949-B470-94C1A88DBAA1}" type="parTrans" cxnId="{5CBD49E8-CD2C-C546-964A-3F5037258450}">
      <dgm:prSet/>
      <dgm:spPr/>
      <dgm:t>
        <a:bodyPr/>
        <a:lstStyle/>
        <a:p>
          <a:endParaRPr lang="en-GB"/>
        </a:p>
      </dgm:t>
    </dgm:pt>
    <dgm:pt modelId="{6C4FA4EF-7372-1C49-9679-981E25ABB183}" type="sibTrans" cxnId="{5CBD49E8-CD2C-C546-964A-3F5037258450}">
      <dgm:prSet/>
      <dgm:spPr>
        <a:solidFill>
          <a:srgbClr val="008000"/>
        </a:solidFill>
      </dgm:spPr>
      <dgm:t>
        <a:bodyPr/>
        <a:lstStyle/>
        <a:p>
          <a:endParaRPr lang="en-GB"/>
        </a:p>
      </dgm:t>
    </dgm:pt>
    <dgm:pt modelId="{0F83C55A-884B-3041-86F3-92A86FFF62AE}">
      <dgm:prSet phldrT="[Text]"/>
      <dgm:spPr/>
      <dgm:t>
        <a:bodyPr/>
        <a:lstStyle/>
        <a:p>
          <a:r>
            <a:rPr lang="en-AU" b="1" dirty="0">
              <a:effectLst/>
              <a:latin typeface="Segoe UI" panose="020B0502040204020203" pitchFamily="34" charset="0"/>
              <a:ea typeface="Times New Roman" panose="02020603050405020304" pitchFamily="18" charset="0"/>
            </a:rPr>
            <a:t>Growth and Adaptability:</a:t>
          </a:r>
          <a:r>
            <a:rPr lang="en-AU" dirty="0">
              <a:effectLst/>
              <a:latin typeface="Segoe UI" panose="020B0502040204020203" pitchFamily="34" charset="0"/>
              <a:ea typeface="Times New Roman" panose="02020603050405020304" pitchFamily="18" charset="0"/>
            </a:rPr>
            <a:t> </a:t>
          </a:r>
        </a:p>
        <a:p>
          <a:r>
            <a:rPr lang="en-AU" dirty="0">
              <a:effectLst/>
              <a:latin typeface="Segoe UI" panose="020B0502040204020203" pitchFamily="34" charset="0"/>
              <a:ea typeface="Times New Roman" panose="02020603050405020304" pitchFamily="18" charset="0"/>
            </a:rPr>
            <a:t>The process of setting and pursuing goals often involves stepping out of your comfort zone and embracing new experiences. </a:t>
          </a:r>
          <a:endParaRPr lang="en-GB" dirty="0"/>
        </a:p>
      </dgm:t>
    </dgm:pt>
    <dgm:pt modelId="{5068CEA6-34CE-704E-9256-741C1DE0EE13}" type="parTrans" cxnId="{0639215D-63A8-DD45-8332-C34DCB9E1088}">
      <dgm:prSet/>
      <dgm:spPr/>
      <dgm:t>
        <a:bodyPr/>
        <a:lstStyle/>
        <a:p>
          <a:endParaRPr lang="en-GB"/>
        </a:p>
      </dgm:t>
    </dgm:pt>
    <dgm:pt modelId="{BBF2DB30-8BD7-2042-A47D-345AA7374F07}" type="sibTrans" cxnId="{0639215D-63A8-DD45-8332-C34DCB9E1088}">
      <dgm:prSet/>
      <dgm:spPr/>
      <dgm:t>
        <a:bodyPr/>
        <a:lstStyle/>
        <a:p>
          <a:endParaRPr lang="en-GB"/>
        </a:p>
      </dgm:t>
    </dgm:pt>
    <dgm:pt modelId="{4CE24190-C1A4-1C4D-9DD2-281A19150DDB}">
      <dgm:prSet phldrT="[Text]"/>
      <dgm:spPr/>
      <dgm:t>
        <a:bodyPr/>
        <a:lstStyle/>
        <a:p>
          <a:r>
            <a:rPr lang="en-AU" b="1" dirty="0">
              <a:effectLst/>
              <a:latin typeface="Segoe UI" panose="020B0502040204020203" pitchFamily="34" charset="0"/>
              <a:ea typeface="Times New Roman" panose="02020603050405020304" pitchFamily="18" charset="0"/>
            </a:rPr>
            <a:t>Sense of Control:</a:t>
          </a:r>
          <a:r>
            <a:rPr lang="en-AU" dirty="0">
              <a:effectLst/>
              <a:latin typeface="Segoe UI" panose="020B0502040204020203" pitchFamily="34" charset="0"/>
              <a:ea typeface="Times New Roman" panose="02020603050405020304" pitchFamily="18" charset="0"/>
            </a:rPr>
            <a:t> </a:t>
          </a:r>
        </a:p>
        <a:p>
          <a:r>
            <a:rPr lang="en-AU" dirty="0">
              <a:effectLst/>
              <a:latin typeface="Segoe UI" panose="020B0502040204020203" pitchFamily="34" charset="0"/>
              <a:ea typeface="Times New Roman" panose="02020603050405020304" pitchFamily="18" charset="0"/>
            </a:rPr>
            <a:t>Setting goals provides a sense of control over your own life which helps enhance your sense of agency and self-efficacy. </a:t>
          </a:r>
          <a:endParaRPr lang="en-GB" dirty="0"/>
        </a:p>
      </dgm:t>
    </dgm:pt>
    <dgm:pt modelId="{6EE9218A-5892-354E-AFFD-7BC619BEE35D}" type="parTrans" cxnId="{B6E28256-022A-FD47-A23A-B6E8CFADF84E}">
      <dgm:prSet/>
      <dgm:spPr/>
      <dgm:t>
        <a:bodyPr/>
        <a:lstStyle/>
        <a:p>
          <a:endParaRPr lang="en-GB"/>
        </a:p>
      </dgm:t>
    </dgm:pt>
    <dgm:pt modelId="{DE6D1453-D450-0E4B-97D4-C9990F8DF0A5}" type="sibTrans" cxnId="{B6E28256-022A-FD47-A23A-B6E8CFADF84E}">
      <dgm:prSet/>
      <dgm:spPr/>
      <dgm:t>
        <a:bodyPr/>
        <a:lstStyle/>
        <a:p>
          <a:endParaRPr lang="en-GB"/>
        </a:p>
      </dgm:t>
    </dgm:pt>
    <dgm:pt modelId="{B2C593E9-548B-0541-9E30-ADB3614C041E}">
      <dgm:prSet phldrT="[Text]"/>
      <dgm:spPr/>
      <dgm:t>
        <a:bodyPr/>
        <a:lstStyle/>
        <a:p>
          <a:r>
            <a:rPr lang="en-AU" b="1" dirty="0">
              <a:effectLst/>
              <a:latin typeface="Segoe UI" panose="020B0502040204020203" pitchFamily="34" charset="0"/>
              <a:ea typeface="Times New Roman" panose="02020603050405020304" pitchFamily="18" charset="0"/>
            </a:rPr>
            <a:t>Celebrating Milestones and Progress: </a:t>
          </a:r>
        </a:p>
        <a:p>
          <a:r>
            <a:rPr lang="en-AU" b="0" dirty="0">
              <a:effectLst/>
              <a:latin typeface="Segoe UI" panose="020B0502040204020203" pitchFamily="34" charset="0"/>
              <a:ea typeface="Times New Roman" panose="02020603050405020304" pitchFamily="18" charset="0"/>
            </a:rPr>
            <a:t>Goal</a:t>
          </a:r>
          <a:r>
            <a:rPr lang="en-AU" dirty="0">
              <a:effectLst/>
              <a:latin typeface="Segoe UI" panose="020B0502040204020203" pitchFamily="34" charset="0"/>
              <a:ea typeface="Times New Roman" panose="02020603050405020304" pitchFamily="18" charset="0"/>
            </a:rPr>
            <a:t> setting allows the celebration of milestones and progress. </a:t>
          </a:r>
        </a:p>
        <a:p>
          <a:r>
            <a:rPr lang="en-AU" dirty="0">
              <a:effectLst/>
              <a:latin typeface="Segoe UI" panose="020B0502040204020203" pitchFamily="34" charset="0"/>
              <a:ea typeface="Times New Roman" panose="02020603050405020304" pitchFamily="18" charset="0"/>
            </a:rPr>
            <a:t>Each achievement reinforces resilience and boosts motivation. </a:t>
          </a:r>
          <a:endParaRPr lang="en-GB" dirty="0"/>
        </a:p>
      </dgm:t>
    </dgm:pt>
    <dgm:pt modelId="{4C31347F-4E6B-E94B-AF10-DD2D8295CACF}" type="parTrans" cxnId="{368D404E-5CF2-5A4A-AD91-879FE718F289}">
      <dgm:prSet/>
      <dgm:spPr/>
      <dgm:t>
        <a:bodyPr/>
        <a:lstStyle/>
        <a:p>
          <a:endParaRPr lang="en-GB"/>
        </a:p>
      </dgm:t>
    </dgm:pt>
    <dgm:pt modelId="{F5AF87AE-C81B-BF49-AA06-109526927B12}" type="sibTrans" cxnId="{368D404E-5CF2-5A4A-AD91-879FE718F289}">
      <dgm:prSet/>
      <dgm:spPr/>
      <dgm:t>
        <a:bodyPr/>
        <a:lstStyle/>
        <a:p>
          <a:endParaRPr lang="en-GB"/>
        </a:p>
      </dgm:t>
    </dgm:pt>
    <dgm:pt modelId="{952CDED2-0A8E-1E48-92AB-F8C0FED517D4}">
      <dgm:prSet phldrT="[Text]"/>
      <dgm:spPr/>
      <dgm:t>
        <a:bodyPr/>
        <a:lstStyle/>
        <a:p>
          <a:r>
            <a:rPr lang="en-AU" b="1" dirty="0">
              <a:effectLst/>
              <a:latin typeface="Segoe UI" panose="020B0502040204020203" pitchFamily="34" charset="0"/>
              <a:ea typeface="Times New Roman" panose="02020603050405020304" pitchFamily="18" charset="0"/>
            </a:rPr>
            <a:t>Problem-Solving Skills: </a:t>
          </a:r>
        </a:p>
        <a:p>
          <a:r>
            <a:rPr lang="en-AU" dirty="0">
              <a:effectLst/>
              <a:latin typeface="Segoe UI" panose="020B0502040204020203" pitchFamily="34" charset="0"/>
              <a:ea typeface="Times New Roman" panose="02020603050405020304" pitchFamily="18" charset="0"/>
            </a:rPr>
            <a:t>Challenges faced require you to find creative solutions, adapt your strategies, and persevere in finding ways to move forward. </a:t>
          </a:r>
          <a:endParaRPr lang="en-GB" dirty="0"/>
        </a:p>
      </dgm:t>
    </dgm:pt>
    <dgm:pt modelId="{8F9F8488-80E5-4949-AA2F-D0E4397B2DA8}" type="parTrans" cxnId="{06753EC8-9849-FB49-A618-36F85507A28A}">
      <dgm:prSet/>
      <dgm:spPr/>
      <dgm:t>
        <a:bodyPr/>
        <a:lstStyle/>
        <a:p>
          <a:endParaRPr lang="en-GB"/>
        </a:p>
      </dgm:t>
    </dgm:pt>
    <dgm:pt modelId="{05547415-0A0C-BB4C-8BED-8BCC3624AF55}" type="sibTrans" cxnId="{06753EC8-9849-FB49-A618-36F85507A28A}">
      <dgm:prSet/>
      <dgm:spPr/>
      <dgm:t>
        <a:bodyPr/>
        <a:lstStyle/>
        <a:p>
          <a:endParaRPr lang="en-GB"/>
        </a:p>
      </dgm:t>
    </dgm:pt>
    <dgm:pt modelId="{74B5A22C-CC4F-DF49-B330-909828F2F7C7}">
      <dgm:prSet/>
      <dgm:spPr/>
      <dgm:t>
        <a:bodyPr/>
        <a:lstStyle/>
        <a:p>
          <a:r>
            <a:rPr lang="en-AU" b="1" dirty="0">
              <a:effectLst/>
              <a:latin typeface="Segoe UI" panose="020B0502040204020203" pitchFamily="34" charset="0"/>
              <a:ea typeface="Times New Roman" panose="02020603050405020304" pitchFamily="18" charset="0"/>
            </a:rPr>
            <a:t>Positive Mindset: </a:t>
          </a:r>
        </a:p>
        <a:p>
          <a:r>
            <a:rPr lang="en-AU" dirty="0">
              <a:effectLst/>
              <a:latin typeface="Segoe UI" panose="020B0502040204020203" pitchFamily="34" charset="0"/>
              <a:ea typeface="Times New Roman" panose="02020603050405020304" pitchFamily="18" charset="0"/>
            </a:rPr>
            <a:t>When you set meaningful goals, you shift your focus from obstacles and setbacks to possibilities and progress. </a:t>
          </a:r>
        </a:p>
      </dgm:t>
    </dgm:pt>
    <dgm:pt modelId="{E08A5374-1466-6E4D-B571-27371739B1CC}" type="parTrans" cxnId="{3FB34564-6B9D-D148-BD46-B8E5228FB59C}">
      <dgm:prSet/>
      <dgm:spPr/>
      <dgm:t>
        <a:bodyPr/>
        <a:lstStyle/>
        <a:p>
          <a:endParaRPr lang="en-GB"/>
        </a:p>
      </dgm:t>
    </dgm:pt>
    <dgm:pt modelId="{27B704B0-46E5-1C44-BBDA-02725EF8B652}" type="sibTrans" cxnId="{3FB34564-6B9D-D148-BD46-B8E5228FB59C}">
      <dgm:prSet/>
      <dgm:spPr/>
      <dgm:t>
        <a:bodyPr/>
        <a:lstStyle/>
        <a:p>
          <a:endParaRPr lang="en-GB"/>
        </a:p>
      </dgm:t>
    </dgm:pt>
    <dgm:pt modelId="{2D18FF73-F323-8947-80EF-B62603AFAD1D}" type="pres">
      <dgm:prSet presAssocID="{591518A3-4F4F-E74F-9468-A120BE742EAE}" presName="Name0" presStyleCnt="0">
        <dgm:presLayoutVars>
          <dgm:dir/>
          <dgm:resizeHandles/>
        </dgm:presLayoutVars>
      </dgm:prSet>
      <dgm:spPr/>
    </dgm:pt>
    <dgm:pt modelId="{49E8AF44-C922-7F48-A578-2C2784ECA7DF}" type="pres">
      <dgm:prSet presAssocID="{28B11589-5487-E04F-8A1F-92AC68B76C41}" presName="compNode" presStyleCnt="0"/>
      <dgm:spPr/>
    </dgm:pt>
    <dgm:pt modelId="{E562B849-4E35-5C47-82F5-244C2B77452F}" type="pres">
      <dgm:prSet presAssocID="{28B11589-5487-E04F-8A1F-92AC68B76C41}" presName="dummyConnPt" presStyleCnt="0"/>
      <dgm:spPr/>
    </dgm:pt>
    <dgm:pt modelId="{FC36E494-D59E-B847-8AA8-1D5EC1FD83BD}" type="pres">
      <dgm:prSet presAssocID="{28B11589-5487-E04F-8A1F-92AC68B76C41}" presName="node" presStyleLbl="node1" presStyleIdx="0" presStyleCnt="7">
        <dgm:presLayoutVars>
          <dgm:bulletEnabled val="1"/>
        </dgm:presLayoutVars>
      </dgm:prSet>
      <dgm:spPr/>
    </dgm:pt>
    <dgm:pt modelId="{44946178-B717-FC41-8FA4-1FC894A66110}" type="pres">
      <dgm:prSet presAssocID="{287A4F39-5F51-C34E-81C4-88E998D47FD6}" presName="sibTrans" presStyleLbl="bgSibTrans2D1" presStyleIdx="0" presStyleCnt="6"/>
      <dgm:spPr/>
    </dgm:pt>
    <dgm:pt modelId="{DE03335D-5094-A54B-B15D-350349A3CFBE}" type="pres">
      <dgm:prSet presAssocID="{BBDF1B1D-F642-094D-866E-B2FC2C31F19F}" presName="compNode" presStyleCnt="0"/>
      <dgm:spPr/>
    </dgm:pt>
    <dgm:pt modelId="{A4887B7D-741F-7746-846E-016F4352422B}" type="pres">
      <dgm:prSet presAssocID="{BBDF1B1D-F642-094D-866E-B2FC2C31F19F}" presName="dummyConnPt" presStyleCnt="0"/>
      <dgm:spPr/>
    </dgm:pt>
    <dgm:pt modelId="{CCB69662-7888-C14D-A1FC-5E1845BC8AC7}" type="pres">
      <dgm:prSet presAssocID="{BBDF1B1D-F642-094D-866E-B2FC2C31F19F}" presName="node" presStyleLbl="node1" presStyleIdx="1" presStyleCnt="7">
        <dgm:presLayoutVars>
          <dgm:bulletEnabled val="1"/>
        </dgm:presLayoutVars>
      </dgm:prSet>
      <dgm:spPr/>
    </dgm:pt>
    <dgm:pt modelId="{E97404C1-11B6-5340-8889-626A32D8BBC5}" type="pres">
      <dgm:prSet presAssocID="{6C4FA4EF-7372-1C49-9679-981E25ABB183}" presName="sibTrans" presStyleLbl="bgSibTrans2D1" presStyleIdx="1" presStyleCnt="6"/>
      <dgm:spPr/>
    </dgm:pt>
    <dgm:pt modelId="{03D399D2-F8F0-2047-BEB8-797FA58DF9AC}" type="pres">
      <dgm:prSet presAssocID="{0F83C55A-884B-3041-86F3-92A86FFF62AE}" presName="compNode" presStyleCnt="0"/>
      <dgm:spPr/>
    </dgm:pt>
    <dgm:pt modelId="{B3D11551-9EE4-4748-8E05-E8AABB617156}" type="pres">
      <dgm:prSet presAssocID="{0F83C55A-884B-3041-86F3-92A86FFF62AE}" presName="dummyConnPt" presStyleCnt="0"/>
      <dgm:spPr/>
    </dgm:pt>
    <dgm:pt modelId="{D94A7CD0-A511-6242-B8DB-604CFF6A9C3C}" type="pres">
      <dgm:prSet presAssocID="{0F83C55A-884B-3041-86F3-92A86FFF62AE}" presName="node" presStyleLbl="node1" presStyleIdx="2" presStyleCnt="7">
        <dgm:presLayoutVars>
          <dgm:bulletEnabled val="1"/>
        </dgm:presLayoutVars>
      </dgm:prSet>
      <dgm:spPr/>
    </dgm:pt>
    <dgm:pt modelId="{4848F9D8-DF18-3545-B27A-7047E49295B3}" type="pres">
      <dgm:prSet presAssocID="{BBF2DB30-8BD7-2042-A47D-345AA7374F07}" presName="sibTrans" presStyleLbl="bgSibTrans2D1" presStyleIdx="2" presStyleCnt="6"/>
      <dgm:spPr/>
    </dgm:pt>
    <dgm:pt modelId="{10731B5D-6D6D-044E-B24C-98AB5B485863}" type="pres">
      <dgm:prSet presAssocID="{4CE24190-C1A4-1C4D-9DD2-281A19150DDB}" presName="compNode" presStyleCnt="0"/>
      <dgm:spPr/>
    </dgm:pt>
    <dgm:pt modelId="{11903A1F-E855-6744-81B1-75C7255938AF}" type="pres">
      <dgm:prSet presAssocID="{4CE24190-C1A4-1C4D-9DD2-281A19150DDB}" presName="dummyConnPt" presStyleCnt="0"/>
      <dgm:spPr/>
    </dgm:pt>
    <dgm:pt modelId="{3BC577EC-9C50-A34B-8099-D55979ED5D82}" type="pres">
      <dgm:prSet presAssocID="{4CE24190-C1A4-1C4D-9DD2-281A19150DDB}" presName="node" presStyleLbl="node1" presStyleIdx="3" presStyleCnt="7">
        <dgm:presLayoutVars>
          <dgm:bulletEnabled val="1"/>
        </dgm:presLayoutVars>
      </dgm:prSet>
      <dgm:spPr/>
    </dgm:pt>
    <dgm:pt modelId="{03AE0B3A-2A90-2A4C-BBAD-F8732508F6F0}" type="pres">
      <dgm:prSet presAssocID="{DE6D1453-D450-0E4B-97D4-C9990F8DF0A5}" presName="sibTrans" presStyleLbl="bgSibTrans2D1" presStyleIdx="3" presStyleCnt="6"/>
      <dgm:spPr/>
    </dgm:pt>
    <dgm:pt modelId="{14DCFEB5-EBAD-E14B-BC9B-3CD12A6938B1}" type="pres">
      <dgm:prSet presAssocID="{B2C593E9-548B-0541-9E30-ADB3614C041E}" presName="compNode" presStyleCnt="0"/>
      <dgm:spPr/>
    </dgm:pt>
    <dgm:pt modelId="{6AD98204-C369-3E4B-8E01-41261DE469C0}" type="pres">
      <dgm:prSet presAssocID="{B2C593E9-548B-0541-9E30-ADB3614C041E}" presName="dummyConnPt" presStyleCnt="0"/>
      <dgm:spPr/>
    </dgm:pt>
    <dgm:pt modelId="{295DB52A-060F-0344-BA54-37B72A73EDB2}" type="pres">
      <dgm:prSet presAssocID="{B2C593E9-548B-0541-9E30-ADB3614C041E}" presName="node" presStyleLbl="node1" presStyleIdx="4" presStyleCnt="7">
        <dgm:presLayoutVars>
          <dgm:bulletEnabled val="1"/>
        </dgm:presLayoutVars>
      </dgm:prSet>
      <dgm:spPr/>
    </dgm:pt>
    <dgm:pt modelId="{550649DB-E61C-8C4D-86BD-11728EDDBA96}" type="pres">
      <dgm:prSet presAssocID="{F5AF87AE-C81B-BF49-AA06-109526927B12}" presName="sibTrans" presStyleLbl="bgSibTrans2D1" presStyleIdx="4" presStyleCnt="6"/>
      <dgm:spPr/>
    </dgm:pt>
    <dgm:pt modelId="{03D5FDEB-4565-3347-8092-0F83633E45C6}" type="pres">
      <dgm:prSet presAssocID="{74B5A22C-CC4F-DF49-B330-909828F2F7C7}" presName="compNode" presStyleCnt="0"/>
      <dgm:spPr/>
    </dgm:pt>
    <dgm:pt modelId="{4B236BE7-4B83-1B48-BDAE-D476116F2C13}" type="pres">
      <dgm:prSet presAssocID="{74B5A22C-CC4F-DF49-B330-909828F2F7C7}" presName="dummyConnPt" presStyleCnt="0"/>
      <dgm:spPr/>
    </dgm:pt>
    <dgm:pt modelId="{CD946A25-5C78-8F46-8F32-6A25F5805F63}" type="pres">
      <dgm:prSet presAssocID="{74B5A22C-CC4F-DF49-B330-909828F2F7C7}" presName="node" presStyleLbl="node1" presStyleIdx="5" presStyleCnt="7">
        <dgm:presLayoutVars>
          <dgm:bulletEnabled val="1"/>
        </dgm:presLayoutVars>
      </dgm:prSet>
      <dgm:spPr/>
    </dgm:pt>
    <dgm:pt modelId="{6B139EC5-C925-D449-ACBD-033BFE89E759}" type="pres">
      <dgm:prSet presAssocID="{27B704B0-46E5-1C44-BBDA-02725EF8B652}" presName="sibTrans" presStyleLbl="bgSibTrans2D1" presStyleIdx="5" presStyleCnt="6"/>
      <dgm:spPr/>
    </dgm:pt>
    <dgm:pt modelId="{BC0F8954-F65A-ED4A-8291-F13B59451756}" type="pres">
      <dgm:prSet presAssocID="{952CDED2-0A8E-1E48-92AB-F8C0FED517D4}" presName="compNode" presStyleCnt="0"/>
      <dgm:spPr/>
    </dgm:pt>
    <dgm:pt modelId="{94D3DA2C-675D-E84F-AEE4-2BE723EC446A}" type="pres">
      <dgm:prSet presAssocID="{952CDED2-0A8E-1E48-92AB-F8C0FED517D4}" presName="dummyConnPt" presStyleCnt="0"/>
      <dgm:spPr/>
    </dgm:pt>
    <dgm:pt modelId="{CE6E11F0-FBF6-174D-A906-BF75303DC819}" type="pres">
      <dgm:prSet presAssocID="{952CDED2-0A8E-1E48-92AB-F8C0FED517D4}" presName="node" presStyleLbl="node1" presStyleIdx="6" presStyleCnt="7" custLinFactNeighborX="2289" custLinFactNeighborY="450">
        <dgm:presLayoutVars>
          <dgm:bulletEnabled val="1"/>
        </dgm:presLayoutVars>
      </dgm:prSet>
      <dgm:spPr/>
    </dgm:pt>
  </dgm:ptLst>
  <dgm:cxnLst>
    <dgm:cxn modelId="{663F7D0B-78C4-3B4F-B75C-57A9E2BFA916}" type="presOf" srcId="{591518A3-4F4F-E74F-9468-A120BE742EAE}" destId="{2D18FF73-F323-8947-80EF-B62603AFAD1D}" srcOrd="0" destOrd="0" presId="urn:microsoft.com/office/officeart/2005/8/layout/bProcess4"/>
    <dgm:cxn modelId="{EE1CDE13-A5F5-164E-9896-7765C15BC354}" type="presOf" srcId="{F5AF87AE-C81B-BF49-AA06-109526927B12}" destId="{550649DB-E61C-8C4D-86BD-11728EDDBA96}" srcOrd="0" destOrd="0" presId="urn:microsoft.com/office/officeart/2005/8/layout/bProcess4"/>
    <dgm:cxn modelId="{7443821B-7B0E-834A-832D-1F9E46C929E9}" type="presOf" srcId="{6C4FA4EF-7372-1C49-9679-981E25ABB183}" destId="{E97404C1-11B6-5340-8889-626A32D8BBC5}" srcOrd="0" destOrd="0" presId="urn:microsoft.com/office/officeart/2005/8/layout/bProcess4"/>
    <dgm:cxn modelId="{80CD5831-1B64-8341-8D6C-50380779713D}" type="presOf" srcId="{74B5A22C-CC4F-DF49-B330-909828F2F7C7}" destId="{CD946A25-5C78-8F46-8F32-6A25F5805F63}" srcOrd="0" destOrd="0" presId="urn:microsoft.com/office/officeart/2005/8/layout/bProcess4"/>
    <dgm:cxn modelId="{0639215D-63A8-DD45-8332-C34DCB9E1088}" srcId="{591518A3-4F4F-E74F-9468-A120BE742EAE}" destId="{0F83C55A-884B-3041-86F3-92A86FFF62AE}" srcOrd="2" destOrd="0" parTransId="{5068CEA6-34CE-704E-9256-741C1DE0EE13}" sibTransId="{BBF2DB30-8BD7-2042-A47D-345AA7374F07}"/>
    <dgm:cxn modelId="{96D7725E-C206-E748-833D-B71C37FE5559}" type="presOf" srcId="{BBF2DB30-8BD7-2042-A47D-345AA7374F07}" destId="{4848F9D8-DF18-3545-B27A-7047E49295B3}" srcOrd="0" destOrd="0" presId="urn:microsoft.com/office/officeart/2005/8/layout/bProcess4"/>
    <dgm:cxn modelId="{83B42160-B126-F644-8767-EDD806D4A59E}" type="presOf" srcId="{4CE24190-C1A4-1C4D-9DD2-281A19150DDB}" destId="{3BC577EC-9C50-A34B-8099-D55979ED5D82}" srcOrd="0" destOrd="0" presId="urn:microsoft.com/office/officeart/2005/8/layout/bProcess4"/>
    <dgm:cxn modelId="{3FB34564-6B9D-D148-BD46-B8E5228FB59C}" srcId="{591518A3-4F4F-E74F-9468-A120BE742EAE}" destId="{74B5A22C-CC4F-DF49-B330-909828F2F7C7}" srcOrd="5" destOrd="0" parTransId="{E08A5374-1466-6E4D-B571-27371739B1CC}" sibTransId="{27B704B0-46E5-1C44-BBDA-02725EF8B652}"/>
    <dgm:cxn modelId="{368D404E-5CF2-5A4A-AD91-879FE718F289}" srcId="{591518A3-4F4F-E74F-9468-A120BE742EAE}" destId="{B2C593E9-548B-0541-9E30-ADB3614C041E}" srcOrd="4" destOrd="0" parTransId="{4C31347F-4E6B-E94B-AF10-DD2D8295CACF}" sibTransId="{F5AF87AE-C81B-BF49-AA06-109526927B12}"/>
    <dgm:cxn modelId="{F1C37772-CF3C-3342-8D1B-9F5CD9FA0EDE}" type="presOf" srcId="{0F83C55A-884B-3041-86F3-92A86FFF62AE}" destId="{D94A7CD0-A511-6242-B8DB-604CFF6A9C3C}" srcOrd="0" destOrd="0" presId="urn:microsoft.com/office/officeart/2005/8/layout/bProcess4"/>
    <dgm:cxn modelId="{B6E28256-022A-FD47-A23A-B6E8CFADF84E}" srcId="{591518A3-4F4F-E74F-9468-A120BE742EAE}" destId="{4CE24190-C1A4-1C4D-9DD2-281A19150DDB}" srcOrd="3" destOrd="0" parTransId="{6EE9218A-5892-354E-AFFD-7BC619BEE35D}" sibTransId="{DE6D1453-D450-0E4B-97D4-C9990F8DF0A5}"/>
    <dgm:cxn modelId="{98AF6193-CD3A-4842-845A-57EA4D5CD90A}" type="presOf" srcId="{287A4F39-5F51-C34E-81C4-88E998D47FD6}" destId="{44946178-B717-FC41-8FA4-1FC894A66110}" srcOrd="0" destOrd="0" presId="urn:microsoft.com/office/officeart/2005/8/layout/bProcess4"/>
    <dgm:cxn modelId="{1D5933A0-B148-5841-948D-F5DC2983BBED}" type="presOf" srcId="{DE6D1453-D450-0E4B-97D4-C9990F8DF0A5}" destId="{03AE0B3A-2A90-2A4C-BBAD-F8732508F6F0}" srcOrd="0" destOrd="0" presId="urn:microsoft.com/office/officeart/2005/8/layout/bProcess4"/>
    <dgm:cxn modelId="{F5DB21A6-8CD0-304D-B8D6-40ACD8DA2CA3}" type="presOf" srcId="{BBDF1B1D-F642-094D-866E-B2FC2C31F19F}" destId="{CCB69662-7888-C14D-A1FC-5E1845BC8AC7}" srcOrd="0" destOrd="0" presId="urn:microsoft.com/office/officeart/2005/8/layout/bProcess4"/>
    <dgm:cxn modelId="{ACC00DB5-E7E1-5341-A6A8-E70F3EE12A1A}" type="presOf" srcId="{B2C593E9-548B-0541-9E30-ADB3614C041E}" destId="{295DB52A-060F-0344-BA54-37B72A73EDB2}" srcOrd="0" destOrd="0" presId="urn:microsoft.com/office/officeart/2005/8/layout/bProcess4"/>
    <dgm:cxn modelId="{AC37C0B6-26B3-6744-8803-5CF2EA9E1521}" srcId="{591518A3-4F4F-E74F-9468-A120BE742EAE}" destId="{28B11589-5487-E04F-8A1F-92AC68B76C41}" srcOrd="0" destOrd="0" parTransId="{C4609EE7-0EBA-2540-A41B-B5AAC37F4B34}" sibTransId="{287A4F39-5F51-C34E-81C4-88E998D47FD6}"/>
    <dgm:cxn modelId="{06753EC8-9849-FB49-A618-36F85507A28A}" srcId="{591518A3-4F4F-E74F-9468-A120BE742EAE}" destId="{952CDED2-0A8E-1E48-92AB-F8C0FED517D4}" srcOrd="6" destOrd="0" parTransId="{8F9F8488-80E5-4949-AA2F-D0E4397B2DA8}" sibTransId="{05547415-0A0C-BB4C-8BED-8BCC3624AF55}"/>
    <dgm:cxn modelId="{C4DA5DCA-4BED-E147-B1C9-FE5BD36D3668}" type="presOf" srcId="{27B704B0-46E5-1C44-BBDA-02725EF8B652}" destId="{6B139EC5-C925-D449-ACBD-033BFE89E759}" srcOrd="0" destOrd="0" presId="urn:microsoft.com/office/officeart/2005/8/layout/bProcess4"/>
    <dgm:cxn modelId="{08FD63D1-77CF-6E45-86A6-2BCB33F0C48A}" type="presOf" srcId="{952CDED2-0A8E-1E48-92AB-F8C0FED517D4}" destId="{CE6E11F0-FBF6-174D-A906-BF75303DC819}" srcOrd="0" destOrd="0" presId="urn:microsoft.com/office/officeart/2005/8/layout/bProcess4"/>
    <dgm:cxn modelId="{E4B911DF-DDA2-8545-89A5-74FC4A08AB4C}" type="presOf" srcId="{28B11589-5487-E04F-8A1F-92AC68B76C41}" destId="{FC36E494-D59E-B847-8AA8-1D5EC1FD83BD}" srcOrd="0" destOrd="0" presId="urn:microsoft.com/office/officeart/2005/8/layout/bProcess4"/>
    <dgm:cxn modelId="{5CBD49E8-CD2C-C546-964A-3F5037258450}" srcId="{591518A3-4F4F-E74F-9468-A120BE742EAE}" destId="{BBDF1B1D-F642-094D-866E-B2FC2C31F19F}" srcOrd="1" destOrd="0" parTransId="{E16D2A4E-2B63-F949-B470-94C1A88DBAA1}" sibTransId="{6C4FA4EF-7372-1C49-9679-981E25ABB183}"/>
    <dgm:cxn modelId="{7F7160BB-49B7-9246-9F47-CA1D5753B167}" type="presParOf" srcId="{2D18FF73-F323-8947-80EF-B62603AFAD1D}" destId="{49E8AF44-C922-7F48-A578-2C2784ECA7DF}" srcOrd="0" destOrd="0" presId="urn:microsoft.com/office/officeart/2005/8/layout/bProcess4"/>
    <dgm:cxn modelId="{87435ECB-F1E7-D646-8B63-E3768F8F3968}" type="presParOf" srcId="{49E8AF44-C922-7F48-A578-2C2784ECA7DF}" destId="{E562B849-4E35-5C47-82F5-244C2B77452F}" srcOrd="0" destOrd="0" presId="urn:microsoft.com/office/officeart/2005/8/layout/bProcess4"/>
    <dgm:cxn modelId="{5FB3560E-B49D-744A-A14F-F949FB8727F4}" type="presParOf" srcId="{49E8AF44-C922-7F48-A578-2C2784ECA7DF}" destId="{FC36E494-D59E-B847-8AA8-1D5EC1FD83BD}" srcOrd="1" destOrd="0" presId="urn:microsoft.com/office/officeart/2005/8/layout/bProcess4"/>
    <dgm:cxn modelId="{151CEE84-9D4D-F544-BC69-6A8C9F09AE2F}" type="presParOf" srcId="{2D18FF73-F323-8947-80EF-B62603AFAD1D}" destId="{44946178-B717-FC41-8FA4-1FC894A66110}" srcOrd="1" destOrd="0" presId="urn:microsoft.com/office/officeart/2005/8/layout/bProcess4"/>
    <dgm:cxn modelId="{A2874CFF-8AB7-AF4E-BAD9-D38A8A4A8E5A}" type="presParOf" srcId="{2D18FF73-F323-8947-80EF-B62603AFAD1D}" destId="{DE03335D-5094-A54B-B15D-350349A3CFBE}" srcOrd="2" destOrd="0" presId="urn:microsoft.com/office/officeart/2005/8/layout/bProcess4"/>
    <dgm:cxn modelId="{80317635-8359-C440-862C-54728EFEE3DF}" type="presParOf" srcId="{DE03335D-5094-A54B-B15D-350349A3CFBE}" destId="{A4887B7D-741F-7746-846E-016F4352422B}" srcOrd="0" destOrd="0" presId="urn:microsoft.com/office/officeart/2005/8/layout/bProcess4"/>
    <dgm:cxn modelId="{D5777B32-0C36-AF43-860F-B67A1105442A}" type="presParOf" srcId="{DE03335D-5094-A54B-B15D-350349A3CFBE}" destId="{CCB69662-7888-C14D-A1FC-5E1845BC8AC7}" srcOrd="1" destOrd="0" presId="urn:microsoft.com/office/officeart/2005/8/layout/bProcess4"/>
    <dgm:cxn modelId="{659DEF31-89CC-894F-B8EA-ACB7961F7784}" type="presParOf" srcId="{2D18FF73-F323-8947-80EF-B62603AFAD1D}" destId="{E97404C1-11B6-5340-8889-626A32D8BBC5}" srcOrd="3" destOrd="0" presId="urn:microsoft.com/office/officeart/2005/8/layout/bProcess4"/>
    <dgm:cxn modelId="{60E604A6-D423-7046-9F42-764D2C5666E1}" type="presParOf" srcId="{2D18FF73-F323-8947-80EF-B62603AFAD1D}" destId="{03D399D2-F8F0-2047-BEB8-797FA58DF9AC}" srcOrd="4" destOrd="0" presId="urn:microsoft.com/office/officeart/2005/8/layout/bProcess4"/>
    <dgm:cxn modelId="{E26B99DC-FC7D-6543-B608-F7C8083E2232}" type="presParOf" srcId="{03D399D2-F8F0-2047-BEB8-797FA58DF9AC}" destId="{B3D11551-9EE4-4748-8E05-E8AABB617156}" srcOrd="0" destOrd="0" presId="urn:microsoft.com/office/officeart/2005/8/layout/bProcess4"/>
    <dgm:cxn modelId="{2B58CF52-43B6-0949-BDAF-FE2246CC3F7D}" type="presParOf" srcId="{03D399D2-F8F0-2047-BEB8-797FA58DF9AC}" destId="{D94A7CD0-A511-6242-B8DB-604CFF6A9C3C}" srcOrd="1" destOrd="0" presId="urn:microsoft.com/office/officeart/2005/8/layout/bProcess4"/>
    <dgm:cxn modelId="{D60E4279-C384-7340-B345-13C6077022B4}" type="presParOf" srcId="{2D18FF73-F323-8947-80EF-B62603AFAD1D}" destId="{4848F9D8-DF18-3545-B27A-7047E49295B3}" srcOrd="5" destOrd="0" presId="urn:microsoft.com/office/officeart/2005/8/layout/bProcess4"/>
    <dgm:cxn modelId="{E76D09B9-8297-B34E-9830-A9E97C92ADBC}" type="presParOf" srcId="{2D18FF73-F323-8947-80EF-B62603AFAD1D}" destId="{10731B5D-6D6D-044E-B24C-98AB5B485863}" srcOrd="6" destOrd="0" presId="urn:microsoft.com/office/officeart/2005/8/layout/bProcess4"/>
    <dgm:cxn modelId="{3F1CB559-090E-E54E-88E1-8DC964DB5E6B}" type="presParOf" srcId="{10731B5D-6D6D-044E-B24C-98AB5B485863}" destId="{11903A1F-E855-6744-81B1-75C7255938AF}" srcOrd="0" destOrd="0" presId="urn:microsoft.com/office/officeart/2005/8/layout/bProcess4"/>
    <dgm:cxn modelId="{4D07473F-360C-1643-B888-7189252C2C76}" type="presParOf" srcId="{10731B5D-6D6D-044E-B24C-98AB5B485863}" destId="{3BC577EC-9C50-A34B-8099-D55979ED5D82}" srcOrd="1" destOrd="0" presId="urn:microsoft.com/office/officeart/2005/8/layout/bProcess4"/>
    <dgm:cxn modelId="{D0470109-5D61-254E-A962-31464E8B42CF}" type="presParOf" srcId="{2D18FF73-F323-8947-80EF-B62603AFAD1D}" destId="{03AE0B3A-2A90-2A4C-BBAD-F8732508F6F0}" srcOrd="7" destOrd="0" presId="urn:microsoft.com/office/officeart/2005/8/layout/bProcess4"/>
    <dgm:cxn modelId="{E4E99A19-49FF-1B49-84AA-FEDFEA60580A}" type="presParOf" srcId="{2D18FF73-F323-8947-80EF-B62603AFAD1D}" destId="{14DCFEB5-EBAD-E14B-BC9B-3CD12A6938B1}" srcOrd="8" destOrd="0" presId="urn:microsoft.com/office/officeart/2005/8/layout/bProcess4"/>
    <dgm:cxn modelId="{27280252-370A-F74F-9664-BB6432DE1349}" type="presParOf" srcId="{14DCFEB5-EBAD-E14B-BC9B-3CD12A6938B1}" destId="{6AD98204-C369-3E4B-8E01-41261DE469C0}" srcOrd="0" destOrd="0" presId="urn:microsoft.com/office/officeart/2005/8/layout/bProcess4"/>
    <dgm:cxn modelId="{92392ADA-6E40-C947-B1D5-59B7EBAA2352}" type="presParOf" srcId="{14DCFEB5-EBAD-E14B-BC9B-3CD12A6938B1}" destId="{295DB52A-060F-0344-BA54-37B72A73EDB2}" srcOrd="1" destOrd="0" presId="urn:microsoft.com/office/officeart/2005/8/layout/bProcess4"/>
    <dgm:cxn modelId="{C9FF52B8-9442-B34A-9454-B17B255C32CB}" type="presParOf" srcId="{2D18FF73-F323-8947-80EF-B62603AFAD1D}" destId="{550649DB-E61C-8C4D-86BD-11728EDDBA96}" srcOrd="9" destOrd="0" presId="urn:microsoft.com/office/officeart/2005/8/layout/bProcess4"/>
    <dgm:cxn modelId="{1191A35D-A914-0742-9FAF-B1E76A214CA0}" type="presParOf" srcId="{2D18FF73-F323-8947-80EF-B62603AFAD1D}" destId="{03D5FDEB-4565-3347-8092-0F83633E45C6}" srcOrd="10" destOrd="0" presId="urn:microsoft.com/office/officeart/2005/8/layout/bProcess4"/>
    <dgm:cxn modelId="{11E4AC34-5BA7-0045-B553-DEA8F741A35C}" type="presParOf" srcId="{03D5FDEB-4565-3347-8092-0F83633E45C6}" destId="{4B236BE7-4B83-1B48-BDAE-D476116F2C13}" srcOrd="0" destOrd="0" presId="urn:microsoft.com/office/officeart/2005/8/layout/bProcess4"/>
    <dgm:cxn modelId="{14481C77-B5AA-224F-BC7B-7993172C63B9}" type="presParOf" srcId="{03D5FDEB-4565-3347-8092-0F83633E45C6}" destId="{CD946A25-5C78-8F46-8F32-6A25F5805F63}" srcOrd="1" destOrd="0" presId="urn:microsoft.com/office/officeart/2005/8/layout/bProcess4"/>
    <dgm:cxn modelId="{B22F1FE1-4E2C-5F44-AA8A-DCC49EE08F8F}" type="presParOf" srcId="{2D18FF73-F323-8947-80EF-B62603AFAD1D}" destId="{6B139EC5-C925-D449-ACBD-033BFE89E759}" srcOrd="11" destOrd="0" presId="urn:microsoft.com/office/officeart/2005/8/layout/bProcess4"/>
    <dgm:cxn modelId="{E33736D5-C254-4F41-A9C7-1AA4FAF2B46D}" type="presParOf" srcId="{2D18FF73-F323-8947-80EF-B62603AFAD1D}" destId="{BC0F8954-F65A-ED4A-8291-F13B59451756}" srcOrd="12" destOrd="0" presId="urn:microsoft.com/office/officeart/2005/8/layout/bProcess4"/>
    <dgm:cxn modelId="{BCE57EA3-3C0E-AC45-B558-B861DC93C4D4}" type="presParOf" srcId="{BC0F8954-F65A-ED4A-8291-F13B59451756}" destId="{94D3DA2C-675D-E84F-AEE4-2BE723EC446A}" srcOrd="0" destOrd="0" presId="urn:microsoft.com/office/officeart/2005/8/layout/bProcess4"/>
    <dgm:cxn modelId="{C295E2E0-1B7F-BC4C-BBC4-296A4CC5D977}" type="presParOf" srcId="{BC0F8954-F65A-ED4A-8291-F13B59451756}" destId="{CE6E11F0-FBF6-174D-A906-BF75303DC819}"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946178-B717-FC41-8FA4-1FC894A66110}">
      <dsp:nvSpPr>
        <dsp:cNvPr id="0" name=""/>
        <dsp:cNvSpPr/>
      </dsp:nvSpPr>
      <dsp:spPr>
        <a:xfrm rot="5400000">
          <a:off x="-218418" y="1492886"/>
          <a:ext cx="2332849" cy="281059"/>
        </a:xfrm>
        <a:prstGeom prst="rect">
          <a:avLst/>
        </a:prstGeom>
        <a:solidFill>
          <a:schemeClr val="accent6">
            <a:lumMod val="60000"/>
            <a:lumOff val="40000"/>
          </a:schemeClr>
        </a:solidFill>
        <a:ln>
          <a:noFill/>
        </a:ln>
        <a:effectLst/>
      </dsp:spPr>
      <dsp:style>
        <a:lnRef idx="0">
          <a:scrgbClr r="0" g="0" b="0"/>
        </a:lnRef>
        <a:fillRef idx="1">
          <a:scrgbClr r="0" g="0" b="0"/>
        </a:fillRef>
        <a:effectRef idx="0">
          <a:scrgbClr r="0" g="0" b="0"/>
        </a:effectRef>
        <a:fontRef idx="minor">
          <a:schemeClr val="lt1"/>
        </a:fontRef>
      </dsp:style>
    </dsp:sp>
    <dsp:sp modelId="{FC36E494-D59E-B847-8AA8-1D5EC1FD83BD}">
      <dsp:nvSpPr>
        <dsp:cNvPr id="0" name=""/>
        <dsp:cNvSpPr/>
      </dsp:nvSpPr>
      <dsp:spPr>
        <a:xfrm>
          <a:off x="318770" y="4856"/>
          <a:ext cx="3122887" cy="1873732"/>
        </a:xfrm>
        <a:prstGeom prst="roundRect">
          <a:avLst>
            <a:gd name="adj" fmla="val 10000"/>
          </a:avLst>
        </a:prstGeom>
        <a:solidFill>
          <a:schemeClr val="accent6">
            <a:lumMod val="60000"/>
            <a:lumOff val="4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AU" sz="1600" b="1" kern="1200" dirty="0">
              <a:effectLst/>
              <a:latin typeface="Segoe UI" panose="020B0502040204020203" pitchFamily="34" charset="0"/>
              <a:ea typeface="Times New Roman" panose="02020603050405020304" pitchFamily="18" charset="0"/>
            </a:rPr>
            <a:t>Clarity and Direction: </a:t>
          </a:r>
        </a:p>
        <a:p>
          <a:pPr marL="0" lvl="0" indent="0" algn="ctr" defTabSz="711200">
            <a:lnSpc>
              <a:spcPct val="90000"/>
            </a:lnSpc>
            <a:spcBef>
              <a:spcPct val="0"/>
            </a:spcBef>
            <a:spcAft>
              <a:spcPct val="35000"/>
            </a:spcAft>
            <a:buNone/>
          </a:pPr>
          <a:r>
            <a:rPr lang="en-AU" sz="1600" kern="1200" dirty="0">
              <a:effectLst/>
              <a:latin typeface="Segoe UI" panose="020B0502040204020203" pitchFamily="34" charset="0"/>
              <a:ea typeface="Times New Roman" panose="02020603050405020304" pitchFamily="18" charset="0"/>
            </a:rPr>
            <a:t>Setting goals provides clarity and direction in life. </a:t>
          </a:r>
        </a:p>
        <a:p>
          <a:pPr marL="0" lvl="0" indent="0" algn="ctr" defTabSz="711200">
            <a:lnSpc>
              <a:spcPct val="90000"/>
            </a:lnSpc>
            <a:spcBef>
              <a:spcPct val="0"/>
            </a:spcBef>
            <a:spcAft>
              <a:spcPct val="35000"/>
            </a:spcAft>
            <a:buNone/>
          </a:pPr>
          <a:r>
            <a:rPr lang="en-AU" sz="1600" kern="1200" dirty="0">
              <a:effectLst/>
              <a:latin typeface="Segoe UI" panose="020B0502040204020203" pitchFamily="34" charset="0"/>
              <a:ea typeface="Times New Roman" panose="02020603050405020304" pitchFamily="18" charset="0"/>
            </a:rPr>
            <a:t>Helps to stay focused and motivated, even during challenging times. </a:t>
          </a:r>
          <a:endParaRPr lang="en-GB" sz="1600" kern="1200" dirty="0"/>
        </a:p>
      </dsp:txBody>
      <dsp:txXfrm>
        <a:off x="373650" y="59736"/>
        <a:ext cx="3013127" cy="1763972"/>
      </dsp:txXfrm>
    </dsp:sp>
    <dsp:sp modelId="{E97404C1-11B6-5340-8889-626A32D8BBC5}">
      <dsp:nvSpPr>
        <dsp:cNvPr id="0" name=""/>
        <dsp:cNvSpPr/>
      </dsp:nvSpPr>
      <dsp:spPr>
        <a:xfrm rot="5400000">
          <a:off x="-218418" y="3835052"/>
          <a:ext cx="2332849" cy="281059"/>
        </a:xfrm>
        <a:prstGeom prst="rect">
          <a:avLst/>
        </a:prstGeom>
        <a:solidFill>
          <a:srgbClr val="008000"/>
        </a:solidFill>
        <a:ln>
          <a:noFill/>
        </a:ln>
        <a:effectLst/>
      </dsp:spPr>
      <dsp:style>
        <a:lnRef idx="0">
          <a:scrgbClr r="0" g="0" b="0"/>
        </a:lnRef>
        <a:fillRef idx="1">
          <a:scrgbClr r="0" g="0" b="0"/>
        </a:fillRef>
        <a:effectRef idx="0">
          <a:scrgbClr r="0" g="0" b="0"/>
        </a:effectRef>
        <a:fontRef idx="minor">
          <a:schemeClr val="lt1"/>
        </a:fontRef>
      </dsp:style>
    </dsp:sp>
    <dsp:sp modelId="{CCB69662-7888-C14D-A1FC-5E1845BC8AC7}">
      <dsp:nvSpPr>
        <dsp:cNvPr id="0" name=""/>
        <dsp:cNvSpPr/>
      </dsp:nvSpPr>
      <dsp:spPr>
        <a:xfrm>
          <a:off x="318770" y="2347022"/>
          <a:ext cx="3122887" cy="1873732"/>
        </a:xfrm>
        <a:prstGeom prst="roundRect">
          <a:avLst>
            <a:gd name="adj" fmla="val 10000"/>
          </a:avLst>
        </a:prstGeom>
        <a:solidFill>
          <a:srgbClr val="008000"/>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AU" sz="1400" b="1" kern="1200" dirty="0">
              <a:effectLst/>
              <a:latin typeface="Segoe UI" panose="020B0502040204020203" pitchFamily="34" charset="0"/>
              <a:ea typeface="Times New Roman" panose="02020603050405020304" pitchFamily="18" charset="0"/>
            </a:rPr>
            <a:t>Motivation and Persistence: </a:t>
          </a:r>
        </a:p>
        <a:p>
          <a:pPr marL="0" lvl="0" indent="0" algn="ctr" defTabSz="622300">
            <a:lnSpc>
              <a:spcPct val="90000"/>
            </a:lnSpc>
            <a:spcBef>
              <a:spcPct val="0"/>
            </a:spcBef>
            <a:spcAft>
              <a:spcPct val="35000"/>
            </a:spcAft>
            <a:buNone/>
          </a:pPr>
          <a:r>
            <a:rPr lang="en-AU" sz="1400" kern="1200" dirty="0">
              <a:effectLst/>
              <a:latin typeface="Segoe UI" panose="020B0502040204020203" pitchFamily="34" charset="0"/>
              <a:ea typeface="Times New Roman" panose="02020603050405020304" pitchFamily="18" charset="0"/>
            </a:rPr>
            <a:t>Goals give something to strive for and a reason to push through difficulties.</a:t>
          </a:r>
        </a:p>
        <a:p>
          <a:pPr marL="0" lvl="0" indent="0" algn="ctr" defTabSz="622300">
            <a:lnSpc>
              <a:spcPct val="90000"/>
            </a:lnSpc>
            <a:spcBef>
              <a:spcPct val="0"/>
            </a:spcBef>
            <a:spcAft>
              <a:spcPct val="35000"/>
            </a:spcAft>
            <a:buNone/>
          </a:pPr>
          <a:r>
            <a:rPr lang="en-AU" sz="1400" kern="1200" dirty="0">
              <a:effectLst/>
              <a:latin typeface="Segoe UI" panose="020B0502040204020203" pitchFamily="34" charset="0"/>
              <a:ea typeface="Times New Roman" panose="02020603050405020304" pitchFamily="18" charset="0"/>
            </a:rPr>
            <a:t>Having a clear goal in mind helps to stay determined and persevere through setbacks. </a:t>
          </a:r>
          <a:endParaRPr lang="en-GB" sz="1400" kern="1200" dirty="0"/>
        </a:p>
      </dsp:txBody>
      <dsp:txXfrm>
        <a:off x="373650" y="2401902"/>
        <a:ext cx="3013127" cy="1763972"/>
      </dsp:txXfrm>
    </dsp:sp>
    <dsp:sp modelId="{4848F9D8-DF18-3545-B27A-7047E49295B3}">
      <dsp:nvSpPr>
        <dsp:cNvPr id="0" name=""/>
        <dsp:cNvSpPr/>
      </dsp:nvSpPr>
      <dsp:spPr>
        <a:xfrm>
          <a:off x="952664" y="5006134"/>
          <a:ext cx="4144124" cy="281059"/>
        </a:xfrm>
        <a:prstGeom prst="rect">
          <a:avLst/>
        </a:prstGeom>
        <a:solidFill>
          <a:schemeClr val="accent3">
            <a:hueOff val="4217159"/>
            <a:satOff val="-2077"/>
            <a:lumOff val="7372"/>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94A7CD0-A511-6242-B8DB-604CFF6A9C3C}">
      <dsp:nvSpPr>
        <dsp:cNvPr id="0" name=""/>
        <dsp:cNvSpPr/>
      </dsp:nvSpPr>
      <dsp:spPr>
        <a:xfrm>
          <a:off x="318770" y="4689187"/>
          <a:ext cx="3122887" cy="1873732"/>
        </a:xfrm>
        <a:prstGeom prst="roundRect">
          <a:avLst>
            <a:gd name="adj" fmla="val 10000"/>
          </a:avLst>
        </a:prstGeom>
        <a:solidFill>
          <a:schemeClr val="accent3">
            <a:hueOff val="3514299"/>
            <a:satOff val="-1731"/>
            <a:lumOff val="614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AU" sz="1500" b="1" kern="1200" dirty="0">
              <a:effectLst/>
              <a:latin typeface="Segoe UI" panose="020B0502040204020203" pitchFamily="34" charset="0"/>
              <a:ea typeface="Times New Roman" panose="02020603050405020304" pitchFamily="18" charset="0"/>
            </a:rPr>
            <a:t>Growth and Adaptability:</a:t>
          </a:r>
          <a:r>
            <a:rPr lang="en-AU" sz="1500" kern="1200" dirty="0">
              <a:effectLst/>
              <a:latin typeface="Segoe UI" panose="020B0502040204020203" pitchFamily="34" charset="0"/>
              <a:ea typeface="Times New Roman" panose="02020603050405020304" pitchFamily="18" charset="0"/>
            </a:rPr>
            <a:t> </a:t>
          </a:r>
        </a:p>
        <a:p>
          <a:pPr marL="0" lvl="0" indent="0" algn="ctr" defTabSz="666750">
            <a:lnSpc>
              <a:spcPct val="90000"/>
            </a:lnSpc>
            <a:spcBef>
              <a:spcPct val="0"/>
            </a:spcBef>
            <a:spcAft>
              <a:spcPct val="35000"/>
            </a:spcAft>
            <a:buNone/>
          </a:pPr>
          <a:r>
            <a:rPr lang="en-AU" sz="1500" kern="1200" dirty="0">
              <a:effectLst/>
              <a:latin typeface="Segoe UI" panose="020B0502040204020203" pitchFamily="34" charset="0"/>
              <a:ea typeface="Times New Roman" panose="02020603050405020304" pitchFamily="18" charset="0"/>
            </a:rPr>
            <a:t>The process of setting and pursuing goals often involves stepping out of your comfort zone and embracing new experiences. </a:t>
          </a:r>
          <a:endParaRPr lang="en-GB" sz="1500" kern="1200" dirty="0"/>
        </a:p>
      </dsp:txBody>
      <dsp:txXfrm>
        <a:off x="373650" y="4744067"/>
        <a:ext cx="3013127" cy="1763972"/>
      </dsp:txXfrm>
    </dsp:sp>
    <dsp:sp modelId="{03AE0B3A-2A90-2A4C-BBAD-F8732508F6F0}">
      <dsp:nvSpPr>
        <dsp:cNvPr id="0" name=""/>
        <dsp:cNvSpPr/>
      </dsp:nvSpPr>
      <dsp:spPr>
        <a:xfrm rot="16200000">
          <a:off x="3935021" y="3835052"/>
          <a:ext cx="2332849" cy="281059"/>
        </a:xfrm>
        <a:prstGeom prst="rect">
          <a:avLst/>
        </a:prstGeom>
        <a:solidFill>
          <a:schemeClr val="accent3">
            <a:hueOff val="6325739"/>
            <a:satOff val="-3116"/>
            <a:lumOff val="11058"/>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BC577EC-9C50-A34B-8099-D55979ED5D82}">
      <dsp:nvSpPr>
        <dsp:cNvPr id="0" name=""/>
        <dsp:cNvSpPr/>
      </dsp:nvSpPr>
      <dsp:spPr>
        <a:xfrm>
          <a:off x="4472210" y="4689187"/>
          <a:ext cx="3122887" cy="1873732"/>
        </a:xfrm>
        <a:prstGeom prst="roundRect">
          <a:avLst>
            <a:gd name="adj" fmla="val 10000"/>
          </a:avLst>
        </a:prstGeom>
        <a:solidFill>
          <a:schemeClr val="accent3">
            <a:hueOff val="5271449"/>
            <a:satOff val="-2597"/>
            <a:lumOff val="9215"/>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AU" sz="1500" b="1" kern="1200" dirty="0">
              <a:effectLst/>
              <a:latin typeface="Segoe UI" panose="020B0502040204020203" pitchFamily="34" charset="0"/>
              <a:ea typeface="Times New Roman" panose="02020603050405020304" pitchFamily="18" charset="0"/>
            </a:rPr>
            <a:t>Sense of Control:</a:t>
          </a:r>
          <a:r>
            <a:rPr lang="en-AU" sz="1500" kern="1200" dirty="0">
              <a:effectLst/>
              <a:latin typeface="Segoe UI" panose="020B0502040204020203" pitchFamily="34" charset="0"/>
              <a:ea typeface="Times New Roman" panose="02020603050405020304" pitchFamily="18" charset="0"/>
            </a:rPr>
            <a:t> </a:t>
          </a:r>
        </a:p>
        <a:p>
          <a:pPr marL="0" lvl="0" indent="0" algn="ctr" defTabSz="666750">
            <a:lnSpc>
              <a:spcPct val="90000"/>
            </a:lnSpc>
            <a:spcBef>
              <a:spcPct val="0"/>
            </a:spcBef>
            <a:spcAft>
              <a:spcPct val="35000"/>
            </a:spcAft>
            <a:buNone/>
          </a:pPr>
          <a:r>
            <a:rPr lang="en-AU" sz="1500" kern="1200" dirty="0">
              <a:effectLst/>
              <a:latin typeface="Segoe UI" panose="020B0502040204020203" pitchFamily="34" charset="0"/>
              <a:ea typeface="Times New Roman" panose="02020603050405020304" pitchFamily="18" charset="0"/>
            </a:rPr>
            <a:t>Setting goals provides a sense of control over your own life which helps enhance your sense of agency and self-efficacy. </a:t>
          </a:r>
          <a:endParaRPr lang="en-GB" sz="1500" kern="1200" dirty="0"/>
        </a:p>
      </dsp:txBody>
      <dsp:txXfrm>
        <a:off x="4527090" y="4744067"/>
        <a:ext cx="3013127" cy="1763972"/>
      </dsp:txXfrm>
    </dsp:sp>
    <dsp:sp modelId="{550649DB-E61C-8C4D-86BD-11728EDDBA96}">
      <dsp:nvSpPr>
        <dsp:cNvPr id="0" name=""/>
        <dsp:cNvSpPr/>
      </dsp:nvSpPr>
      <dsp:spPr>
        <a:xfrm rot="16200000">
          <a:off x="3935021" y="1492886"/>
          <a:ext cx="2332849" cy="281059"/>
        </a:xfrm>
        <a:prstGeom prst="rect">
          <a:avLst/>
        </a:prstGeom>
        <a:solidFill>
          <a:schemeClr val="accent3">
            <a:hueOff val="8434318"/>
            <a:satOff val="-4154"/>
            <a:lumOff val="14744"/>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95DB52A-060F-0344-BA54-37B72A73EDB2}">
      <dsp:nvSpPr>
        <dsp:cNvPr id="0" name=""/>
        <dsp:cNvSpPr/>
      </dsp:nvSpPr>
      <dsp:spPr>
        <a:xfrm>
          <a:off x="4472210" y="2347022"/>
          <a:ext cx="3122887" cy="1873732"/>
        </a:xfrm>
        <a:prstGeom prst="roundRect">
          <a:avLst>
            <a:gd name="adj" fmla="val 10000"/>
          </a:avLst>
        </a:prstGeom>
        <a:solidFill>
          <a:schemeClr val="accent3">
            <a:hueOff val="7028598"/>
            <a:satOff val="-3462"/>
            <a:lumOff val="12287"/>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AU" sz="1500" b="1" kern="1200" dirty="0">
              <a:effectLst/>
              <a:latin typeface="Segoe UI" panose="020B0502040204020203" pitchFamily="34" charset="0"/>
              <a:ea typeface="Times New Roman" panose="02020603050405020304" pitchFamily="18" charset="0"/>
            </a:rPr>
            <a:t>Celebrating Milestones and Progress: </a:t>
          </a:r>
        </a:p>
        <a:p>
          <a:pPr marL="0" lvl="0" indent="0" algn="ctr" defTabSz="666750">
            <a:lnSpc>
              <a:spcPct val="90000"/>
            </a:lnSpc>
            <a:spcBef>
              <a:spcPct val="0"/>
            </a:spcBef>
            <a:spcAft>
              <a:spcPct val="35000"/>
            </a:spcAft>
            <a:buNone/>
          </a:pPr>
          <a:r>
            <a:rPr lang="en-AU" sz="1500" b="0" kern="1200" dirty="0">
              <a:effectLst/>
              <a:latin typeface="Segoe UI" panose="020B0502040204020203" pitchFamily="34" charset="0"/>
              <a:ea typeface="Times New Roman" panose="02020603050405020304" pitchFamily="18" charset="0"/>
            </a:rPr>
            <a:t>Goal</a:t>
          </a:r>
          <a:r>
            <a:rPr lang="en-AU" sz="1500" kern="1200" dirty="0">
              <a:effectLst/>
              <a:latin typeface="Segoe UI" panose="020B0502040204020203" pitchFamily="34" charset="0"/>
              <a:ea typeface="Times New Roman" panose="02020603050405020304" pitchFamily="18" charset="0"/>
            </a:rPr>
            <a:t> setting allows the celebration of milestones and progress. </a:t>
          </a:r>
        </a:p>
        <a:p>
          <a:pPr marL="0" lvl="0" indent="0" algn="ctr" defTabSz="666750">
            <a:lnSpc>
              <a:spcPct val="90000"/>
            </a:lnSpc>
            <a:spcBef>
              <a:spcPct val="0"/>
            </a:spcBef>
            <a:spcAft>
              <a:spcPct val="35000"/>
            </a:spcAft>
            <a:buNone/>
          </a:pPr>
          <a:r>
            <a:rPr lang="en-AU" sz="1500" kern="1200" dirty="0">
              <a:effectLst/>
              <a:latin typeface="Segoe UI" panose="020B0502040204020203" pitchFamily="34" charset="0"/>
              <a:ea typeface="Times New Roman" panose="02020603050405020304" pitchFamily="18" charset="0"/>
            </a:rPr>
            <a:t>Each achievement reinforces resilience and boosts motivation. </a:t>
          </a:r>
          <a:endParaRPr lang="en-GB" sz="1500" kern="1200" dirty="0"/>
        </a:p>
      </dsp:txBody>
      <dsp:txXfrm>
        <a:off x="4527090" y="2401902"/>
        <a:ext cx="3013127" cy="1763972"/>
      </dsp:txXfrm>
    </dsp:sp>
    <dsp:sp modelId="{6B139EC5-C925-D449-ACBD-033BFE89E759}">
      <dsp:nvSpPr>
        <dsp:cNvPr id="0" name=""/>
        <dsp:cNvSpPr/>
      </dsp:nvSpPr>
      <dsp:spPr>
        <a:xfrm rot="3074">
          <a:off x="5101445" y="328348"/>
          <a:ext cx="4220266" cy="281059"/>
        </a:xfrm>
        <a:prstGeom prst="rect">
          <a:avLst/>
        </a:prstGeom>
        <a:solidFill>
          <a:schemeClr val="accent3">
            <a:hueOff val="10542897"/>
            <a:satOff val="-5193"/>
            <a:lumOff val="1843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D946A25-5C78-8F46-8F32-6A25F5805F63}">
      <dsp:nvSpPr>
        <dsp:cNvPr id="0" name=""/>
        <dsp:cNvSpPr/>
      </dsp:nvSpPr>
      <dsp:spPr>
        <a:xfrm>
          <a:off x="4472210" y="4856"/>
          <a:ext cx="3122887" cy="1873732"/>
        </a:xfrm>
        <a:prstGeom prst="roundRect">
          <a:avLst>
            <a:gd name="adj" fmla="val 10000"/>
          </a:avLst>
        </a:prstGeom>
        <a:solidFill>
          <a:schemeClr val="accent3">
            <a:hueOff val="8785747"/>
            <a:satOff val="-4328"/>
            <a:lumOff val="1535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AU" sz="1500" b="1" kern="1200" dirty="0">
              <a:effectLst/>
              <a:latin typeface="Segoe UI" panose="020B0502040204020203" pitchFamily="34" charset="0"/>
              <a:ea typeface="Times New Roman" panose="02020603050405020304" pitchFamily="18" charset="0"/>
            </a:rPr>
            <a:t>Positive Mindset: </a:t>
          </a:r>
        </a:p>
        <a:p>
          <a:pPr marL="0" lvl="0" indent="0" algn="ctr" defTabSz="666750">
            <a:lnSpc>
              <a:spcPct val="90000"/>
            </a:lnSpc>
            <a:spcBef>
              <a:spcPct val="0"/>
            </a:spcBef>
            <a:spcAft>
              <a:spcPct val="35000"/>
            </a:spcAft>
            <a:buNone/>
          </a:pPr>
          <a:r>
            <a:rPr lang="en-AU" sz="1500" kern="1200" dirty="0">
              <a:effectLst/>
              <a:latin typeface="Segoe UI" panose="020B0502040204020203" pitchFamily="34" charset="0"/>
              <a:ea typeface="Times New Roman" panose="02020603050405020304" pitchFamily="18" charset="0"/>
            </a:rPr>
            <a:t>When you set meaningful goals, you shift your focus from obstacles and setbacks to possibilities and progress. </a:t>
          </a:r>
        </a:p>
      </dsp:txBody>
      <dsp:txXfrm>
        <a:off x="4527090" y="59736"/>
        <a:ext cx="3013127" cy="1763972"/>
      </dsp:txXfrm>
    </dsp:sp>
    <dsp:sp modelId="{CE6E11F0-FBF6-174D-A906-BF75303DC819}">
      <dsp:nvSpPr>
        <dsp:cNvPr id="0" name=""/>
        <dsp:cNvSpPr/>
      </dsp:nvSpPr>
      <dsp:spPr>
        <a:xfrm>
          <a:off x="8697134" y="13288"/>
          <a:ext cx="3122887" cy="1873732"/>
        </a:xfrm>
        <a:prstGeom prst="roundRect">
          <a:avLst>
            <a:gd name="adj" fmla="val 10000"/>
          </a:avLst>
        </a:prstGeom>
        <a:solidFill>
          <a:schemeClr val="accent3">
            <a:hueOff val="10542897"/>
            <a:satOff val="-5193"/>
            <a:lumOff val="1843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AU" sz="1500" b="1" kern="1200" dirty="0">
              <a:effectLst/>
              <a:latin typeface="Segoe UI" panose="020B0502040204020203" pitchFamily="34" charset="0"/>
              <a:ea typeface="Times New Roman" panose="02020603050405020304" pitchFamily="18" charset="0"/>
            </a:rPr>
            <a:t>Problem-Solving Skills: </a:t>
          </a:r>
        </a:p>
        <a:p>
          <a:pPr marL="0" lvl="0" indent="0" algn="ctr" defTabSz="666750">
            <a:lnSpc>
              <a:spcPct val="90000"/>
            </a:lnSpc>
            <a:spcBef>
              <a:spcPct val="0"/>
            </a:spcBef>
            <a:spcAft>
              <a:spcPct val="35000"/>
            </a:spcAft>
            <a:buNone/>
          </a:pPr>
          <a:r>
            <a:rPr lang="en-AU" sz="1500" kern="1200" dirty="0">
              <a:effectLst/>
              <a:latin typeface="Segoe UI" panose="020B0502040204020203" pitchFamily="34" charset="0"/>
              <a:ea typeface="Times New Roman" panose="02020603050405020304" pitchFamily="18" charset="0"/>
            </a:rPr>
            <a:t>Challenges faced require you to find creative solutions, adapt your strategies, and persevere in finding ways to move forward. </a:t>
          </a:r>
          <a:endParaRPr lang="en-GB" sz="1500" kern="1200" dirty="0"/>
        </a:p>
      </dsp:txBody>
      <dsp:txXfrm>
        <a:off x="8752014" y="68168"/>
        <a:ext cx="3013127" cy="1763972"/>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jpeg>
</file>

<file path=ppt/media/image10.png>
</file>

<file path=ppt/media/image11.jpe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7A36F7-0907-4FEF-B0FD-8059B973ACD9}" type="datetimeFigureOut">
              <a:rPr lang="en-AU" smtClean="0"/>
              <a:t>26/10/2023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C573D7-E80C-4709-9B31-9CF3A42190EB}" type="slidenum">
              <a:rPr lang="en-AU" smtClean="0"/>
              <a:t>‹#›</a:t>
            </a:fld>
            <a:endParaRPr lang="en-AU"/>
          </a:p>
        </p:txBody>
      </p:sp>
    </p:spTree>
    <p:extLst>
      <p:ext uri="{BB962C8B-B14F-4D97-AF65-F5344CB8AC3E}">
        <p14:creationId xmlns:p14="http://schemas.microsoft.com/office/powerpoint/2010/main" val="3481880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Pg27</a:t>
            </a:r>
          </a:p>
        </p:txBody>
      </p:sp>
      <p:sp>
        <p:nvSpPr>
          <p:cNvPr id="4" name="Slide Number Placeholder 3"/>
          <p:cNvSpPr>
            <a:spLocks noGrp="1"/>
          </p:cNvSpPr>
          <p:nvPr>
            <p:ph type="sldNum" sz="quarter" idx="5"/>
          </p:nvPr>
        </p:nvSpPr>
        <p:spPr/>
        <p:txBody>
          <a:bodyPr/>
          <a:lstStyle/>
          <a:p>
            <a:fld id="{32C573D7-E80C-4709-9B31-9CF3A42190EB}" type="slidenum">
              <a:rPr lang="en-AU" smtClean="0"/>
              <a:t>2</a:t>
            </a:fld>
            <a:endParaRPr lang="en-AU"/>
          </a:p>
        </p:txBody>
      </p:sp>
    </p:spTree>
    <p:extLst>
      <p:ext uri="{BB962C8B-B14F-4D97-AF65-F5344CB8AC3E}">
        <p14:creationId xmlns:p14="http://schemas.microsoft.com/office/powerpoint/2010/main" val="5162163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Allocate time at the end of the lesson to complete this. </a:t>
            </a:r>
          </a:p>
          <a:p>
            <a:endParaRPr lang="en-US" dirty="0"/>
          </a:p>
          <a:p>
            <a:r>
              <a:rPr lang="en-US" dirty="0"/>
              <a:t>Help students to ensure that it is meets all the SMART goal requirements. Use the template in their books to help breakdown their goal.</a:t>
            </a:r>
          </a:p>
        </p:txBody>
      </p:sp>
      <p:sp>
        <p:nvSpPr>
          <p:cNvPr id="4" name="Slide Number Placeholder 3"/>
          <p:cNvSpPr>
            <a:spLocks noGrp="1"/>
          </p:cNvSpPr>
          <p:nvPr>
            <p:ph type="sldNum" sz="quarter" idx="5"/>
          </p:nvPr>
        </p:nvSpPr>
        <p:spPr/>
        <p:txBody>
          <a:bodyPr/>
          <a:lstStyle/>
          <a:p>
            <a:fld id="{32C573D7-E80C-4709-9B31-9CF3A42190EB}" type="slidenum">
              <a:rPr lang="en-AU" smtClean="0"/>
              <a:t>12</a:t>
            </a:fld>
            <a:endParaRPr lang="en-AU"/>
          </a:p>
        </p:txBody>
      </p:sp>
    </p:spTree>
    <p:extLst>
      <p:ext uri="{BB962C8B-B14F-4D97-AF65-F5344CB8AC3E}">
        <p14:creationId xmlns:p14="http://schemas.microsoft.com/office/powerpoint/2010/main" val="34055884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Optional activity to do in this lesson. </a:t>
            </a:r>
          </a:p>
          <a:p>
            <a:endParaRPr lang="en-US" dirty="0"/>
          </a:p>
          <a:p>
            <a:r>
              <a:rPr lang="en-US" dirty="0"/>
              <a:t>Alternatively this activity could be done in week 9, instead of more class time for the assignment. </a:t>
            </a:r>
          </a:p>
        </p:txBody>
      </p:sp>
      <p:sp>
        <p:nvSpPr>
          <p:cNvPr id="4" name="Slide Number Placeholder 3"/>
          <p:cNvSpPr>
            <a:spLocks noGrp="1"/>
          </p:cNvSpPr>
          <p:nvPr>
            <p:ph type="sldNum" sz="quarter" idx="5"/>
          </p:nvPr>
        </p:nvSpPr>
        <p:spPr/>
        <p:txBody>
          <a:bodyPr/>
          <a:lstStyle/>
          <a:p>
            <a:fld id="{32C573D7-E80C-4709-9B31-9CF3A42190EB}" type="slidenum">
              <a:rPr lang="en-AU" smtClean="0"/>
              <a:t>13</a:t>
            </a:fld>
            <a:endParaRPr lang="en-AU"/>
          </a:p>
        </p:txBody>
      </p:sp>
    </p:spTree>
    <p:extLst>
      <p:ext uri="{BB962C8B-B14F-4D97-AF65-F5344CB8AC3E}">
        <p14:creationId xmlns:p14="http://schemas.microsoft.com/office/powerpoint/2010/main" val="3219115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Students can answer these in their books or teacher to facilitate as a class discussion. </a:t>
            </a:r>
          </a:p>
        </p:txBody>
      </p:sp>
      <p:sp>
        <p:nvSpPr>
          <p:cNvPr id="4" name="Slide Number Placeholder 3"/>
          <p:cNvSpPr>
            <a:spLocks noGrp="1"/>
          </p:cNvSpPr>
          <p:nvPr>
            <p:ph type="sldNum" sz="quarter" idx="5"/>
          </p:nvPr>
        </p:nvSpPr>
        <p:spPr/>
        <p:txBody>
          <a:bodyPr/>
          <a:lstStyle/>
          <a:p>
            <a:fld id="{32C573D7-E80C-4709-9B31-9CF3A42190EB}" type="slidenum">
              <a:rPr lang="en-AU" smtClean="0"/>
              <a:t>4</a:t>
            </a:fld>
            <a:endParaRPr lang="en-AU"/>
          </a:p>
        </p:txBody>
      </p:sp>
    </p:spTree>
    <p:extLst>
      <p:ext uri="{BB962C8B-B14F-4D97-AF65-F5344CB8AC3E}">
        <p14:creationId xmlns:p14="http://schemas.microsoft.com/office/powerpoint/2010/main" val="1638088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Equipment – A3 paper, one per group. </a:t>
            </a:r>
          </a:p>
        </p:txBody>
      </p:sp>
      <p:sp>
        <p:nvSpPr>
          <p:cNvPr id="4" name="Slide Number Placeholder 3"/>
          <p:cNvSpPr>
            <a:spLocks noGrp="1"/>
          </p:cNvSpPr>
          <p:nvPr>
            <p:ph type="sldNum" sz="quarter" idx="5"/>
          </p:nvPr>
        </p:nvSpPr>
        <p:spPr/>
        <p:txBody>
          <a:bodyPr/>
          <a:lstStyle/>
          <a:p>
            <a:fld id="{32C573D7-E80C-4709-9B31-9CF3A42190EB}" type="slidenum">
              <a:rPr lang="en-AU" smtClean="0"/>
              <a:t>5</a:t>
            </a:fld>
            <a:endParaRPr lang="en-AU"/>
          </a:p>
        </p:txBody>
      </p:sp>
    </p:spTree>
    <p:extLst>
      <p:ext uri="{BB962C8B-B14F-4D97-AF65-F5344CB8AC3E}">
        <p14:creationId xmlns:p14="http://schemas.microsoft.com/office/powerpoint/2010/main" val="7472771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tabLst>
                <a:tab pos="457200" algn="l"/>
              </a:tabLst>
            </a:pPr>
            <a:r>
              <a:rPr lang="en-AU" sz="1400" b="1" dirty="0"/>
              <a:t>Assessment 2 related </a:t>
            </a:r>
            <a:endParaRPr lang="en-AU" sz="1400" b="1" dirty="0">
              <a:effectLst/>
              <a:latin typeface="Segoe UI" panose="020B0502040204020203" pitchFamily="34" charset="0"/>
              <a:ea typeface="Times New Roman" panose="02020603050405020304" pitchFamily="18" charset="0"/>
            </a:endParaRPr>
          </a:p>
          <a:p>
            <a:pPr marL="342900" lvl="0" indent="-342900">
              <a:tabLst>
                <a:tab pos="457200" algn="l"/>
              </a:tabLst>
            </a:pPr>
            <a:endParaRPr lang="en-AU" sz="1400" b="1" dirty="0">
              <a:effectLst/>
              <a:latin typeface="Segoe UI" panose="020B0502040204020203" pitchFamily="34" charset="0"/>
              <a:ea typeface="Times New Roman" panose="02020603050405020304" pitchFamily="18" charset="0"/>
            </a:endParaRPr>
          </a:p>
          <a:p>
            <a:pPr marL="342900" lvl="0" indent="-342900">
              <a:tabLst>
                <a:tab pos="457200" algn="l"/>
              </a:tabLst>
            </a:pPr>
            <a:r>
              <a:rPr lang="en-AU" sz="1400" b="1" dirty="0">
                <a:effectLst/>
                <a:latin typeface="Segoe UI" panose="020B0502040204020203" pitchFamily="34" charset="0"/>
                <a:ea typeface="Times New Roman" panose="02020603050405020304" pitchFamily="18" charset="0"/>
              </a:rPr>
              <a:t>Prioritize and Plan: </a:t>
            </a:r>
            <a:r>
              <a:rPr lang="en-AU" sz="1200" dirty="0">
                <a:effectLst/>
                <a:latin typeface="Segoe UI" panose="020B0502040204020203" pitchFamily="34" charset="0"/>
                <a:ea typeface="Times New Roman" panose="02020603050405020304" pitchFamily="18" charset="0"/>
              </a:rPr>
              <a:t>Make a to-do list or use a planner to prioritize tasks and activities. Identify the most important and urgent tasks and allocate time for them. Planning ahead helps create a sense of control and reduces the likelihood of feeling overwhelmed.</a:t>
            </a:r>
            <a:endParaRPr lang="en-AU" sz="1200" dirty="0">
              <a:effectLst/>
              <a:latin typeface="Times New Roman" panose="02020603050405020304" pitchFamily="18" charset="0"/>
              <a:ea typeface="Times New Roman" panose="02020603050405020304" pitchFamily="18" charset="0"/>
            </a:endParaRPr>
          </a:p>
          <a:p>
            <a:pPr marL="342900" lvl="0" indent="-342900">
              <a:tabLst>
                <a:tab pos="457200" algn="l"/>
              </a:tabLst>
            </a:pPr>
            <a:r>
              <a:rPr lang="en-AU" sz="1400" b="1" dirty="0">
                <a:effectLst/>
                <a:latin typeface="Segoe UI" panose="020B0502040204020203" pitchFamily="34" charset="0"/>
                <a:ea typeface="Times New Roman" panose="02020603050405020304" pitchFamily="18" charset="0"/>
              </a:rPr>
              <a:t>Set SMART Goals: </a:t>
            </a:r>
            <a:r>
              <a:rPr lang="en-AU" sz="1200" dirty="0">
                <a:effectLst/>
                <a:latin typeface="Segoe UI" panose="020B0502040204020203" pitchFamily="34" charset="0"/>
                <a:ea typeface="Times New Roman" panose="02020603050405020304" pitchFamily="18" charset="0"/>
              </a:rPr>
              <a:t>Set Specific, Measurable, Achievable, Relevant, and Time-bound (SMART) goals for yourself. Break larger tasks into smaller, manageable steps, and set deadlines for each step. This approach helps you stay focused, motivated, and organized.</a:t>
            </a:r>
            <a:endParaRPr lang="en-AU" sz="1200" dirty="0">
              <a:effectLst/>
              <a:latin typeface="Times New Roman" panose="02020603050405020304" pitchFamily="18" charset="0"/>
              <a:ea typeface="Times New Roman" panose="02020603050405020304" pitchFamily="18" charset="0"/>
            </a:endParaRPr>
          </a:p>
          <a:p>
            <a:pPr marL="342900" lvl="0" indent="-342900">
              <a:tabLst>
                <a:tab pos="457200" algn="l"/>
              </a:tabLst>
            </a:pPr>
            <a:r>
              <a:rPr lang="en-AU" sz="1400" b="1" dirty="0">
                <a:effectLst/>
                <a:latin typeface="Segoe UI" panose="020B0502040204020203" pitchFamily="34" charset="0"/>
                <a:ea typeface="Times New Roman" panose="02020603050405020304" pitchFamily="18" charset="0"/>
              </a:rPr>
              <a:t>Avoid Procrastination: </a:t>
            </a:r>
            <a:r>
              <a:rPr lang="en-AU" sz="1200" dirty="0">
                <a:effectLst/>
                <a:latin typeface="Segoe UI" panose="020B0502040204020203" pitchFamily="34" charset="0"/>
                <a:ea typeface="Times New Roman" panose="02020603050405020304" pitchFamily="18" charset="0"/>
              </a:rPr>
              <a:t>Recognize and address procrastination tendencies by using strategies like setting deadlines, breaking tasks into smaller steps, using timers, and rewarding yourself for completing tasks. Overcoming procrastination reduces stress and builds resilience by promoting a proactive and efficient approach to tasks.</a:t>
            </a:r>
            <a:endParaRPr lang="en-AU" sz="1200" dirty="0">
              <a:effectLst/>
              <a:latin typeface="Times New Roman" panose="02020603050405020304" pitchFamily="18" charset="0"/>
              <a:ea typeface="Times New Roman" panose="02020603050405020304" pitchFamily="18" charset="0"/>
            </a:endParaRPr>
          </a:p>
          <a:p>
            <a:pPr marL="342900" lvl="0" indent="-342900">
              <a:tabLst>
                <a:tab pos="457200" algn="l"/>
              </a:tabLst>
            </a:pPr>
            <a:r>
              <a:rPr lang="en-AU" sz="1400" b="1" dirty="0">
                <a:effectLst/>
                <a:latin typeface="Segoe UI" panose="020B0502040204020203" pitchFamily="34" charset="0"/>
                <a:ea typeface="Times New Roman" panose="02020603050405020304" pitchFamily="18" charset="0"/>
              </a:rPr>
              <a:t>Seek Support: </a:t>
            </a:r>
            <a:r>
              <a:rPr lang="en-AU" sz="1200" dirty="0">
                <a:effectLst/>
                <a:latin typeface="Segoe UI" panose="020B0502040204020203" pitchFamily="34" charset="0"/>
                <a:ea typeface="Times New Roman" panose="02020603050405020304" pitchFamily="18" charset="0"/>
              </a:rPr>
              <a:t>Recognize that you don't have to do everything on your own. </a:t>
            </a:r>
            <a:r>
              <a:rPr lang="en-AU" sz="1200" dirty="0">
                <a:latin typeface="Segoe UI" panose="020B0502040204020203" pitchFamily="34" charset="0"/>
                <a:ea typeface="Times New Roman" panose="02020603050405020304" pitchFamily="18" charset="0"/>
              </a:rPr>
              <a:t>R</a:t>
            </a:r>
            <a:r>
              <a:rPr lang="en-AU" sz="1200" dirty="0">
                <a:effectLst/>
                <a:latin typeface="Segoe UI" panose="020B0502040204020203" pitchFamily="34" charset="0"/>
                <a:ea typeface="Times New Roman" panose="02020603050405020304" pitchFamily="18" charset="0"/>
              </a:rPr>
              <a:t>each out for help or support when needed. Collaboration and seeking assistance when appropriate reduce stress and enhance resilience by distributing the workload.</a:t>
            </a:r>
            <a:endParaRPr lang="en-AU" sz="1200" dirty="0">
              <a:effectLst/>
              <a:latin typeface="Times New Roman" panose="02020603050405020304" pitchFamily="18" charset="0"/>
              <a:ea typeface="Times New Roman" panose="02020603050405020304" pitchFamily="18" charset="0"/>
            </a:endParaRPr>
          </a:p>
          <a:p>
            <a:pPr marL="342900" lvl="0" indent="-342900">
              <a:tabLst>
                <a:tab pos="457200" algn="l"/>
              </a:tabLst>
            </a:pPr>
            <a:r>
              <a:rPr lang="en-AU" sz="1400" b="1" dirty="0">
                <a:effectLst/>
                <a:latin typeface="Segoe UI" panose="020B0502040204020203" pitchFamily="34" charset="0"/>
                <a:ea typeface="Times New Roman" panose="02020603050405020304" pitchFamily="18" charset="0"/>
              </a:rPr>
              <a:t>Take Breaks and Practice Self-Care: </a:t>
            </a:r>
            <a:r>
              <a:rPr lang="en-AU" sz="1200" dirty="0">
                <a:effectLst/>
                <a:latin typeface="Segoe UI" panose="020B0502040204020203" pitchFamily="34" charset="0"/>
                <a:ea typeface="Times New Roman" panose="02020603050405020304" pitchFamily="18" charset="0"/>
              </a:rPr>
              <a:t>Incorporate regular breaks into your schedule to rest and recharge. Engage in activities that promote relaxation and well-being, such as meditation, deep breathing exercises, physical exercise, hobbies, or spending time with loved ones. Self-care boosts resilience by enhancing physical and mental well-being.</a:t>
            </a:r>
            <a:endParaRPr lang="en-AU" sz="1200" dirty="0">
              <a:effectLst/>
              <a:latin typeface="Times New Roman" panose="02020603050405020304" pitchFamily="18" charset="0"/>
              <a:ea typeface="Times New Roman" panose="02020603050405020304" pitchFamily="18" charset="0"/>
            </a:endParaRPr>
          </a:p>
          <a:p>
            <a:pPr marL="342900" lvl="0" indent="-342900">
              <a:tabLst>
                <a:tab pos="457200" algn="l"/>
              </a:tabLst>
            </a:pPr>
            <a:r>
              <a:rPr lang="en-AU" sz="1400" b="1" dirty="0">
                <a:effectLst/>
                <a:latin typeface="Segoe UI" panose="020B0502040204020203" pitchFamily="34" charset="0"/>
                <a:ea typeface="Times New Roman" panose="02020603050405020304" pitchFamily="18" charset="0"/>
              </a:rPr>
              <a:t>Reflect and Adjust:</a:t>
            </a:r>
            <a:r>
              <a:rPr lang="en-AU" sz="1200" dirty="0">
                <a:effectLst/>
                <a:latin typeface="Segoe UI" panose="020B0502040204020203" pitchFamily="34" charset="0"/>
                <a:ea typeface="Times New Roman" panose="02020603050405020304" pitchFamily="18" charset="0"/>
              </a:rPr>
              <a:t> Regularly review your time management strategies and evaluate their effectiveness. Identify areas for improvement, learn from your experiences, and adjust your approach as needed. Continual reflection and adjustment help refine your time management skills and build resilience over time.</a:t>
            </a:r>
            <a:endParaRPr lang="en-AU" sz="12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32C573D7-E80C-4709-9B31-9CF3A42190EB}" type="slidenum">
              <a:rPr lang="en-AU" smtClean="0"/>
              <a:t>6</a:t>
            </a:fld>
            <a:endParaRPr lang="en-AU"/>
          </a:p>
        </p:txBody>
      </p:sp>
    </p:spTree>
    <p:extLst>
      <p:ext uri="{BB962C8B-B14F-4D97-AF65-F5344CB8AC3E}">
        <p14:creationId xmlns:p14="http://schemas.microsoft.com/office/powerpoint/2010/main" val="2745037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b="1" dirty="0"/>
              <a:t>Assessment 2 related </a:t>
            </a:r>
            <a:endParaRPr lang="en-US" dirty="0"/>
          </a:p>
          <a:p>
            <a:pPr marL="0" indent="0">
              <a:buNone/>
            </a:pPr>
            <a:r>
              <a:rPr lang="en-US" dirty="0"/>
              <a:t>Answers:</a:t>
            </a:r>
          </a:p>
          <a:p>
            <a:pPr marL="228600" indent="-228600">
              <a:buAutoNum type="arabicPeriod"/>
            </a:pPr>
            <a:r>
              <a:rPr lang="en-US" dirty="0"/>
              <a:t>Choose your big goal – know what you really want to achieve. </a:t>
            </a:r>
          </a:p>
          <a:p>
            <a:pPr marL="228600" indent="-228600">
              <a:buAutoNum type="arabicPeriod"/>
            </a:pPr>
            <a:r>
              <a:rPr lang="en-US" dirty="0"/>
              <a:t>Have a purpose – why do you want to achieve your goal? Keeps you motivated. </a:t>
            </a:r>
          </a:p>
          <a:p>
            <a:pPr marL="228600" indent="-228600">
              <a:buAutoNum type="arabicPeriod"/>
            </a:pPr>
            <a:r>
              <a:rPr lang="en-US" dirty="0"/>
              <a:t>Break it down into small steps – break it down to make it easier to achieve and measure. </a:t>
            </a:r>
          </a:p>
          <a:p>
            <a:pPr marL="228600" indent="-228600">
              <a:buAutoNum type="arabicPeriod"/>
            </a:pPr>
            <a:r>
              <a:rPr lang="en-US" dirty="0"/>
              <a:t>What are the obstacles? – plan for the obstacles that may occur.</a:t>
            </a:r>
          </a:p>
          <a:p>
            <a:pPr marL="228600" indent="-228600">
              <a:buAutoNum type="arabicPeriod"/>
            </a:pPr>
            <a:r>
              <a:rPr lang="en-US" dirty="0"/>
              <a:t>BONUS – write it down – monitor your progress and make adjustments as necessary. </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32C573D7-E80C-4709-9B31-9CF3A42190EB}" type="slidenum">
              <a:rPr lang="en-AU" smtClean="0"/>
              <a:t>7</a:t>
            </a:fld>
            <a:endParaRPr lang="en-AU"/>
          </a:p>
        </p:txBody>
      </p:sp>
    </p:spTree>
    <p:extLst>
      <p:ext uri="{BB962C8B-B14F-4D97-AF65-F5344CB8AC3E}">
        <p14:creationId xmlns:p14="http://schemas.microsoft.com/office/powerpoint/2010/main" val="818544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https://www.youtube.com/watch?v=a4jnPQD7pO8</a:t>
            </a:r>
          </a:p>
          <a:p>
            <a:endParaRPr lang="en-US" dirty="0"/>
          </a:p>
          <a:p>
            <a:r>
              <a:rPr lang="en-US" dirty="0"/>
              <a:t>Pg30</a:t>
            </a:r>
          </a:p>
        </p:txBody>
      </p:sp>
      <p:sp>
        <p:nvSpPr>
          <p:cNvPr id="4" name="Slide Number Placeholder 3"/>
          <p:cNvSpPr>
            <a:spLocks noGrp="1"/>
          </p:cNvSpPr>
          <p:nvPr>
            <p:ph type="sldNum" sz="quarter" idx="5"/>
          </p:nvPr>
        </p:nvSpPr>
        <p:spPr/>
        <p:txBody>
          <a:bodyPr/>
          <a:lstStyle/>
          <a:p>
            <a:fld id="{32C573D7-E80C-4709-9B31-9CF3A42190EB}" type="slidenum">
              <a:rPr lang="en-AU" smtClean="0"/>
              <a:t>8</a:t>
            </a:fld>
            <a:endParaRPr lang="en-AU"/>
          </a:p>
        </p:txBody>
      </p:sp>
    </p:spTree>
    <p:extLst>
      <p:ext uri="{BB962C8B-B14F-4D97-AF65-F5344CB8AC3E}">
        <p14:creationId xmlns:p14="http://schemas.microsoft.com/office/powerpoint/2010/main" val="7457329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Assessment 2 related </a:t>
            </a:r>
            <a:endParaRPr lang="en-US" dirty="0"/>
          </a:p>
          <a:p>
            <a:endParaRPr lang="en-US" dirty="0"/>
          </a:p>
          <a:p>
            <a:r>
              <a:rPr lang="en-US" dirty="0"/>
              <a:t>Read through with the class and get them to fill in the blanks.</a:t>
            </a:r>
          </a:p>
          <a:p>
            <a:endParaRPr lang="en-US" dirty="0"/>
          </a:p>
          <a:p>
            <a:r>
              <a:rPr lang="en-US" dirty="0"/>
              <a:t>Pg.31</a:t>
            </a:r>
          </a:p>
        </p:txBody>
      </p:sp>
      <p:sp>
        <p:nvSpPr>
          <p:cNvPr id="4" name="Slide Number Placeholder 3"/>
          <p:cNvSpPr>
            <a:spLocks noGrp="1"/>
          </p:cNvSpPr>
          <p:nvPr>
            <p:ph type="sldNum" sz="quarter" idx="5"/>
          </p:nvPr>
        </p:nvSpPr>
        <p:spPr/>
        <p:txBody>
          <a:bodyPr/>
          <a:lstStyle/>
          <a:p>
            <a:fld id="{32C573D7-E80C-4709-9B31-9CF3A42190EB}" type="slidenum">
              <a:rPr lang="en-AU" smtClean="0"/>
              <a:t>9</a:t>
            </a:fld>
            <a:endParaRPr lang="en-AU"/>
          </a:p>
        </p:txBody>
      </p:sp>
    </p:spTree>
    <p:extLst>
      <p:ext uri="{BB962C8B-B14F-4D97-AF65-F5344CB8AC3E}">
        <p14:creationId xmlns:p14="http://schemas.microsoft.com/office/powerpoint/2010/main" val="3759533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Assessment 2 related </a:t>
            </a:r>
            <a:endParaRPr lang="en-US" dirty="0"/>
          </a:p>
          <a:p>
            <a:endParaRPr lang="en-US" dirty="0"/>
          </a:p>
          <a:p>
            <a:r>
              <a:rPr lang="en-US" dirty="0"/>
              <a:t>Measurable = how can we keep track of our progress</a:t>
            </a:r>
          </a:p>
          <a:p>
            <a:endParaRPr lang="en-US" dirty="0"/>
          </a:p>
          <a:p>
            <a:r>
              <a:rPr lang="en-US" dirty="0"/>
              <a:t>Achievable and action-oriented can be interchanged. Achievable is making sure we </a:t>
            </a:r>
            <a:r>
              <a:rPr lang="en-US" dirty="0" err="1"/>
              <a:t>realise</a:t>
            </a:r>
            <a:r>
              <a:rPr lang="en-US" dirty="0"/>
              <a:t> that it is within our reach, and we are aware of the steps/actions we need to take to get there. </a:t>
            </a:r>
          </a:p>
          <a:p>
            <a:endParaRPr lang="en-US" dirty="0"/>
          </a:p>
          <a:p>
            <a:r>
              <a:rPr lang="en-US" dirty="0"/>
              <a:t>Time frame = have a ‘due date’</a:t>
            </a:r>
          </a:p>
        </p:txBody>
      </p:sp>
      <p:sp>
        <p:nvSpPr>
          <p:cNvPr id="4" name="Slide Number Placeholder 3"/>
          <p:cNvSpPr>
            <a:spLocks noGrp="1"/>
          </p:cNvSpPr>
          <p:nvPr>
            <p:ph type="sldNum" sz="quarter" idx="5"/>
          </p:nvPr>
        </p:nvSpPr>
        <p:spPr/>
        <p:txBody>
          <a:bodyPr/>
          <a:lstStyle/>
          <a:p>
            <a:fld id="{32C573D7-E80C-4709-9B31-9CF3A42190EB}" type="slidenum">
              <a:rPr lang="en-AU" smtClean="0"/>
              <a:t>10</a:t>
            </a:fld>
            <a:endParaRPr lang="en-AU"/>
          </a:p>
        </p:txBody>
      </p:sp>
    </p:spTree>
    <p:extLst>
      <p:ext uri="{BB962C8B-B14F-4D97-AF65-F5344CB8AC3E}">
        <p14:creationId xmlns:p14="http://schemas.microsoft.com/office/powerpoint/2010/main" val="10278839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comprehensive definition for goal setting will be useful for their Assessment Task 2.</a:t>
            </a:r>
          </a:p>
        </p:txBody>
      </p:sp>
      <p:sp>
        <p:nvSpPr>
          <p:cNvPr id="4" name="Slide Number Placeholder 3"/>
          <p:cNvSpPr>
            <a:spLocks noGrp="1"/>
          </p:cNvSpPr>
          <p:nvPr>
            <p:ph type="sldNum" sz="quarter" idx="5"/>
          </p:nvPr>
        </p:nvSpPr>
        <p:spPr/>
        <p:txBody>
          <a:bodyPr/>
          <a:lstStyle/>
          <a:p>
            <a:fld id="{32C573D7-E80C-4709-9B31-9CF3A42190EB}" type="slidenum">
              <a:rPr lang="en-AU" smtClean="0"/>
              <a:t>11</a:t>
            </a:fld>
            <a:endParaRPr lang="en-AU"/>
          </a:p>
        </p:txBody>
      </p:sp>
    </p:spTree>
    <p:extLst>
      <p:ext uri="{BB962C8B-B14F-4D97-AF65-F5344CB8AC3E}">
        <p14:creationId xmlns:p14="http://schemas.microsoft.com/office/powerpoint/2010/main" val="6069708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F86F2E1-FA8A-4588-BBFD-A05AC645A9D8}" type="datetimeFigureOut">
              <a:rPr lang="en-AU" smtClean="0"/>
              <a:t>26/10/2023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4017378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86F2E1-FA8A-4588-BBFD-A05AC645A9D8}" type="datetimeFigureOut">
              <a:rPr lang="en-AU" smtClean="0"/>
              <a:t>26/10/2023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36338569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CF86F2E1-FA8A-4588-BBFD-A05AC645A9D8}" type="datetimeFigureOut">
              <a:rPr lang="en-AU" smtClean="0"/>
              <a:t>26/10/2023</a:t>
            </a:fld>
            <a:endParaRPr lang="en-AU"/>
          </a:p>
        </p:txBody>
      </p:sp>
      <p:sp>
        <p:nvSpPr>
          <p:cNvPr id="5" name="Footer Placeholder 4"/>
          <p:cNvSpPr>
            <a:spLocks noGrp="1"/>
          </p:cNvSpPr>
          <p:nvPr>
            <p:ph type="ftr" sz="quarter" idx="11"/>
          </p:nvPr>
        </p:nvSpPr>
        <p:spPr>
          <a:xfrm>
            <a:off x="3776135" y="6422854"/>
            <a:ext cx="4279669" cy="365125"/>
          </a:xfrm>
        </p:spPr>
        <p:txBody>
          <a:bodyPr/>
          <a:lstStyle/>
          <a:p>
            <a:endParaRPr lang="en-AU"/>
          </a:p>
        </p:txBody>
      </p:sp>
      <p:sp>
        <p:nvSpPr>
          <p:cNvPr id="6" name="Slide Number Placeholder 5"/>
          <p:cNvSpPr>
            <a:spLocks noGrp="1"/>
          </p:cNvSpPr>
          <p:nvPr>
            <p:ph type="sldNum" sz="quarter" idx="12"/>
          </p:nvPr>
        </p:nvSpPr>
        <p:spPr>
          <a:xfrm>
            <a:off x="8073048" y="6422854"/>
            <a:ext cx="879759" cy="365125"/>
          </a:xfrm>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4256360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86F2E1-FA8A-4588-BBFD-A05AC645A9D8}" type="datetimeFigureOut">
              <a:rPr lang="en-AU" smtClean="0"/>
              <a:t>26/10/2023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4012024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CF86F2E1-FA8A-4588-BBFD-A05AC645A9D8}" type="datetimeFigureOut">
              <a:rPr lang="en-AU" smtClean="0"/>
              <a:t>26/10/2023</a:t>
            </a:fld>
            <a:endParaRPr lang="en-AU"/>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D2B9A715-435D-481F-92DE-B257404B0EA3}" type="slidenum">
              <a:rPr lang="en-AU" smtClean="0"/>
              <a:t>‹#›</a:t>
            </a:fld>
            <a:endParaRPr lang="en-AU"/>
          </a:p>
        </p:txBody>
      </p:sp>
    </p:spTree>
    <p:extLst>
      <p:ext uri="{BB962C8B-B14F-4D97-AF65-F5344CB8AC3E}">
        <p14:creationId xmlns:p14="http://schemas.microsoft.com/office/powerpoint/2010/main" val="219926194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F86F2E1-FA8A-4588-BBFD-A05AC645A9D8}" type="datetimeFigureOut">
              <a:rPr lang="en-AU" smtClean="0"/>
              <a:t>26/10/2023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4053986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F86F2E1-FA8A-4588-BBFD-A05AC645A9D8}" type="datetimeFigureOut">
              <a:rPr lang="en-AU" smtClean="0"/>
              <a:t>26/10/2023</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3426797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F86F2E1-FA8A-4588-BBFD-A05AC645A9D8}" type="datetimeFigureOut">
              <a:rPr lang="en-AU" smtClean="0"/>
              <a:t>26/10/2023</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457004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86F2E1-FA8A-4588-BBFD-A05AC645A9D8}" type="datetimeFigureOut">
              <a:rPr lang="en-AU" smtClean="0"/>
              <a:t>26/10/2023</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1923949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F86F2E1-FA8A-4588-BBFD-A05AC645A9D8}" type="datetimeFigureOut">
              <a:rPr lang="en-AU" smtClean="0"/>
              <a:t>26/10/2023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1061007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F86F2E1-FA8A-4588-BBFD-A05AC645A9D8}" type="datetimeFigureOut">
              <a:rPr lang="en-AU" smtClean="0"/>
              <a:t>26/10/2023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3361218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CF86F2E1-FA8A-4588-BBFD-A05AC645A9D8}" type="datetimeFigureOut">
              <a:rPr lang="en-AU" smtClean="0"/>
              <a:t>26/10/2023</a:t>
            </a:fld>
            <a:endParaRPr lang="en-AU"/>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AU"/>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D2B9A715-435D-481F-92DE-B257404B0EA3}" type="slidenum">
              <a:rPr lang="en-AU" smtClean="0"/>
              <a:t>‹#›</a:t>
            </a:fld>
            <a:endParaRPr lang="en-AU"/>
          </a:p>
        </p:txBody>
      </p:sp>
    </p:spTree>
    <p:extLst>
      <p:ext uri="{BB962C8B-B14F-4D97-AF65-F5344CB8AC3E}">
        <p14:creationId xmlns:p14="http://schemas.microsoft.com/office/powerpoint/2010/main" val="152336012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2.wdp"/><Relationship Id="rId10" Type="http://schemas.microsoft.com/office/2007/relationships/hdphoto" Target="../media/hdphoto4.wdp"/><Relationship Id="rId4" Type="http://schemas.openxmlformats.org/officeDocument/2006/relationships/image" Target="../media/image3.png"/><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ideo" Target="https://www.youtube.com/embed/a4jnPQD7pO8?feature=oembed" TargetMode="Externa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41727" y="2182637"/>
            <a:ext cx="9118495" cy="1600964"/>
          </a:xfrm>
          <a:solidFill>
            <a:schemeClr val="accent1">
              <a:lumMod val="60000"/>
              <a:lumOff val="40000"/>
            </a:schemeClr>
          </a:solidFill>
        </p:spPr>
        <p:txBody>
          <a:bodyPr>
            <a:normAutofit/>
          </a:bodyPr>
          <a:lstStyle/>
          <a:p>
            <a:r>
              <a:rPr lang="en-AU" sz="7200" b="1" dirty="0"/>
              <a:t>All About Me </a:t>
            </a:r>
          </a:p>
        </p:txBody>
      </p:sp>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backgroundRemoval t="0" b="100000" l="0" r="100000">
                        <a14:foregroundMark x1="91776" y1="59639" x2="91776" y2="59639"/>
                        <a14:foregroundMark x1="88487" y1="54217" x2="88487" y2="54217"/>
                        <a14:foregroundMark x1="82237" y1="13855" x2="82237" y2="13855"/>
                        <a14:foregroundMark x1="11842" y1="19277" x2="11842" y2="19277"/>
                        <a14:foregroundMark x1="6250" y1="51807" x2="6250" y2="51807"/>
                        <a14:foregroundMark x1="13158" y1="53614" x2="13158" y2="53614"/>
                        <a14:foregroundMark x1="11513" y1="53012" x2="11513" y2="53012"/>
                        <a14:foregroundMark x1="9211" y1="54819" x2="9211" y2="54819"/>
                        <a14:foregroundMark x1="22368" y1="53614" x2="22368" y2="53614"/>
                        <a14:foregroundMark x1="25987" y1="54217" x2="25987" y2="54217"/>
                        <a14:foregroundMark x1="19408" y1="51807" x2="19408" y2="51807"/>
                        <a14:foregroundMark x1="19737" y1="63855" x2="19737" y2="63855"/>
                        <a14:foregroundMark x1="19737" y1="63855" x2="18750" y2="86747"/>
                        <a14:foregroundMark x1="7895" y1="24096" x2="17105" y2="8434"/>
                        <a14:foregroundMark x1="42763" y1="19277" x2="54605" y2="12048"/>
                        <a14:foregroundMark x1="30263" y1="71084" x2="32237" y2="92169"/>
                        <a14:foregroundMark x1="66118" y1="56627" x2="65789" y2="92771"/>
                        <a14:foregroundMark x1="82237" y1="16867" x2="89145" y2="15663"/>
                      </a14:backgroundRemoval>
                    </a14:imgEffect>
                  </a14:imgLayer>
                </a14:imgProps>
              </a:ext>
            </a:extLst>
          </a:blip>
          <a:stretch>
            <a:fillRect/>
          </a:stretch>
        </p:blipFill>
        <p:spPr>
          <a:xfrm>
            <a:off x="8581344" y="4493213"/>
            <a:ext cx="3490768" cy="1906143"/>
          </a:xfrm>
          <a:prstGeom prst="rect">
            <a:avLst/>
          </a:prstGeom>
        </p:spPr>
      </p:pic>
      <p:pic>
        <p:nvPicPr>
          <p:cNvPr id="3" name="Picture 2"/>
          <p:cNvPicPr>
            <a:picLocks noChangeAspect="1"/>
          </p:cNvPicPr>
          <p:nvPr/>
        </p:nvPicPr>
        <p:blipFill>
          <a:blip r:embed="rId4">
            <a:extLst>
              <a:ext uri="{BEBA8EAE-BF5A-486C-A8C5-ECC9F3942E4B}">
                <a14:imgProps xmlns:a14="http://schemas.microsoft.com/office/drawing/2010/main">
                  <a14:imgLayer r:embed="rId5">
                    <a14:imgEffect>
                      <a14:backgroundRemoval t="0" b="98160" l="324" r="100000">
                        <a14:foregroundMark x1="37217" y1="52761" x2="47249" y2="66871"/>
                        <a14:foregroundMark x1="44337" y1="52761" x2="44337" y2="52761"/>
                        <a14:foregroundMark x1="39806" y1="48466" x2="39806" y2="48466"/>
                        <a14:foregroundMark x1="37864" y1="63190" x2="37864" y2="63190"/>
                        <a14:foregroundMark x1="35599" y1="73006" x2="35599" y2="73006"/>
                        <a14:foregroundMark x1="46602" y1="73006" x2="46602" y2="73006"/>
                        <a14:foregroundMark x1="50485" y1="52761" x2="50485" y2="52761"/>
                        <a14:foregroundMark x1="73139" y1="23313" x2="73139" y2="23313"/>
                        <a14:foregroundMark x1="69903" y1="21472" x2="69903" y2="21472"/>
                        <a14:foregroundMark x1="73786" y1="19632" x2="73786" y2="19632"/>
                        <a14:foregroundMark x1="76699" y1="18405" x2="76699" y2="18405"/>
                        <a14:backgroundMark x1="54693" y1="53374" x2="54693" y2="53374"/>
                        <a14:backgroundMark x1="62460" y1="52761" x2="62460" y2="52761"/>
                        <a14:backgroundMark x1="55987" y1="53374" x2="55987" y2="53374"/>
                        <a14:backgroundMark x1="59223" y1="64417" x2="59223" y2="64417"/>
                      </a14:backgroundRemoval>
                    </a14:imgEffect>
                  </a14:imgLayer>
                </a14:imgProps>
              </a:ext>
            </a:extLst>
          </a:blip>
          <a:stretch>
            <a:fillRect/>
          </a:stretch>
        </p:blipFill>
        <p:spPr>
          <a:xfrm>
            <a:off x="-429768" y="-36830"/>
            <a:ext cx="3102012" cy="2340864"/>
          </a:xfrm>
          <a:prstGeom prst="rect">
            <a:avLst/>
          </a:prstGeom>
        </p:spPr>
      </p:pic>
      <p:pic>
        <p:nvPicPr>
          <p:cNvPr id="5" name="Picture 4"/>
          <p:cNvPicPr>
            <a:picLocks noChangeAspect="1"/>
          </p:cNvPicPr>
          <p:nvPr/>
        </p:nvPicPr>
        <p:blipFill>
          <a:blip r:embed="rId6">
            <a:extLst>
              <a:ext uri="{BEBA8EAE-BF5A-486C-A8C5-ECC9F3942E4B}">
                <a14:imgProps xmlns:a14="http://schemas.microsoft.com/office/drawing/2010/main">
                  <a14:imgLayer r:embed="rId7">
                    <a14:imgEffect>
                      <a14:backgroundRemoval t="889" b="100000" l="889" r="99111">
                        <a14:foregroundMark x1="17778" y1="65333" x2="17778" y2="65333"/>
                        <a14:foregroundMark x1="16889" y1="69778" x2="16889" y2="69778"/>
                        <a14:foregroundMark x1="19111" y1="71111" x2="19111" y2="71111"/>
                        <a14:foregroundMark x1="85778" y1="64000" x2="85778" y2="64000"/>
                        <a14:foregroundMark x1="84444" y1="68000" x2="84444" y2="68000"/>
                        <a14:foregroundMark x1="62667" y1="33778" x2="62667" y2="33778"/>
                        <a14:foregroundMark x1="40889" y1="33778" x2="40889" y2="33778"/>
                        <a14:foregroundMark x1="22222" y1="71111" x2="22222" y2="71111"/>
                      </a14:backgroundRemoval>
                    </a14:imgEffect>
                  </a14:imgLayer>
                </a14:imgProps>
              </a:ext>
            </a:extLst>
          </a:blip>
          <a:stretch>
            <a:fillRect/>
          </a:stretch>
        </p:blipFill>
        <p:spPr>
          <a:xfrm>
            <a:off x="9962197" y="23239"/>
            <a:ext cx="2143125" cy="2143125"/>
          </a:xfrm>
          <a:prstGeom prst="rect">
            <a:avLst/>
          </a:prstGeom>
        </p:spPr>
      </p:pic>
      <p:pic>
        <p:nvPicPr>
          <p:cNvPr id="6" name="Picture 5"/>
          <p:cNvPicPr>
            <a:picLocks noChangeAspect="1"/>
          </p:cNvPicPr>
          <p:nvPr/>
        </p:nvPicPr>
        <p:blipFill>
          <a:blip r:embed="rId8"/>
          <a:stretch>
            <a:fillRect/>
          </a:stretch>
        </p:blipFill>
        <p:spPr>
          <a:xfrm>
            <a:off x="363728" y="4493213"/>
            <a:ext cx="3348736" cy="188366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7" name="Picture 6"/>
          <p:cNvPicPr>
            <a:picLocks noChangeAspect="1"/>
          </p:cNvPicPr>
          <p:nvPr/>
        </p:nvPicPr>
        <p:blipFill>
          <a:blip r:embed="rId9">
            <a:extLst>
              <a:ext uri="{BEBA8EAE-BF5A-486C-A8C5-ECC9F3942E4B}">
                <a14:imgProps xmlns:a14="http://schemas.microsoft.com/office/drawing/2010/main">
                  <a14:imgLayer r:embed="rId10">
                    <a14:imgEffect>
                      <a14:backgroundRemoval t="431" b="99569" l="922" r="100000"/>
                    </a14:imgEffect>
                  </a14:imgLayer>
                </a14:imgProps>
              </a:ext>
            </a:extLst>
          </a:blip>
          <a:stretch>
            <a:fillRect/>
          </a:stretch>
        </p:blipFill>
        <p:spPr>
          <a:xfrm>
            <a:off x="4934521" y="-39878"/>
            <a:ext cx="2066925" cy="2176462"/>
          </a:xfrm>
          <a:prstGeom prst="rect">
            <a:avLst/>
          </a:prstGeom>
        </p:spPr>
      </p:pic>
      <p:sp>
        <p:nvSpPr>
          <p:cNvPr id="8" name="TextBox 7">
            <a:extLst>
              <a:ext uri="{FF2B5EF4-FFF2-40B4-BE49-F238E27FC236}">
                <a16:creationId xmlns:a16="http://schemas.microsoft.com/office/drawing/2014/main" id="{8A898FFC-EF2E-7AD2-4274-7D8DE97BA422}"/>
              </a:ext>
            </a:extLst>
          </p:cNvPr>
          <p:cNvSpPr txBox="1"/>
          <p:nvPr/>
        </p:nvSpPr>
        <p:spPr>
          <a:xfrm>
            <a:off x="4151376" y="4332319"/>
            <a:ext cx="3889248" cy="1477328"/>
          </a:xfrm>
          <a:prstGeom prst="rect">
            <a:avLst/>
          </a:prstGeom>
          <a:noFill/>
        </p:spPr>
        <p:txBody>
          <a:bodyPr wrap="square" rtlCol="0">
            <a:spAutoFit/>
          </a:bodyPr>
          <a:lstStyle/>
          <a:p>
            <a:pPr algn="ctr"/>
            <a:r>
              <a:rPr lang="en-US" dirty="0"/>
              <a:t>Year 7 Health</a:t>
            </a:r>
          </a:p>
          <a:p>
            <a:pPr algn="ctr"/>
            <a:endParaRPr lang="en-US" dirty="0"/>
          </a:p>
          <a:p>
            <a:pPr algn="ctr"/>
            <a:r>
              <a:rPr lang="en-US" dirty="0"/>
              <a:t>Lesson 7</a:t>
            </a:r>
          </a:p>
          <a:p>
            <a:pPr algn="ctr"/>
            <a:endParaRPr lang="en-US" dirty="0"/>
          </a:p>
          <a:p>
            <a:pPr algn="ctr"/>
            <a:r>
              <a:rPr lang="en-US" dirty="0"/>
              <a:t>2024</a:t>
            </a:r>
          </a:p>
        </p:txBody>
      </p:sp>
    </p:spTree>
    <p:extLst>
      <p:ext uri="{BB962C8B-B14F-4D97-AF65-F5344CB8AC3E}">
        <p14:creationId xmlns:p14="http://schemas.microsoft.com/office/powerpoint/2010/main" val="1846798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3F2EB-9AA6-80CB-63F8-FCF86FBE96FA}"/>
              </a:ext>
            </a:extLst>
          </p:cNvPr>
          <p:cNvSpPr>
            <a:spLocks noGrp="1"/>
          </p:cNvSpPr>
          <p:nvPr>
            <p:ph type="title"/>
          </p:nvPr>
        </p:nvSpPr>
        <p:spPr>
          <a:xfrm>
            <a:off x="529936" y="284176"/>
            <a:ext cx="11222182" cy="1508760"/>
          </a:xfrm>
        </p:spPr>
        <p:txBody>
          <a:bodyPr/>
          <a:lstStyle/>
          <a:p>
            <a:r>
              <a:rPr lang="en-US" dirty="0"/>
              <a:t>Activity 3: How to set s.m.a.r.t goals 	</a:t>
            </a:r>
            <a:r>
              <a:rPr lang="en-US" sz="2000" dirty="0"/>
              <a:t>(</a:t>
            </a:r>
            <a:r>
              <a:rPr lang="en-AU" sz="2000" dirty="0"/>
              <a:t>Pg. 32)</a:t>
            </a:r>
            <a:endParaRPr lang="en-US" dirty="0"/>
          </a:p>
        </p:txBody>
      </p:sp>
      <p:pic>
        <p:nvPicPr>
          <p:cNvPr id="3" name="Picture 2">
            <a:extLst>
              <a:ext uri="{FF2B5EF4-FFF2-40B4-BE49-F238E27FC236}">
                <a16:creationId xmlns:a16="http://schemas.microsoft.com/office/drawing/2014/main" id="{348403E0-00FF-BEEB-C24F-7D9D34838A65}"/>
              </a:ext>
            </a:extLst>
          </p:cNvPr>
          <p:cNvPicPr>
            <a:picLocks noChangeAspect="1"/>
          </p:cNvPicPr>
          <p:nvPr/>
        </p:nvPicPr>
        <p:blipFill>
          <a:blip r:embed="rId3"/>
          <a:stretch>
            <a:fillRect/>
          </a:stretch>
        </p:blipFill>
        <p:spPr>
          <a:xfrm>
            <a:off x="0" y="1792936"/>
            <a:ext cx="9144000" cy="5065065"/>
          </a:xfrm>
          <a:prstGeom prst="rect">
            <a:avLst/>
          </a:prstGeom>
        </p:spPr>
      </p:pic>
      <p:sp>
        <p:nvSpPr>
          <p:cNvPr id="4" name="TextBox 3">
            <a:extLst>
              <a:ext uri="{FF2B5EF4-FFF2-40B4-BE49-F238E27FC236}">
                <a16:creationId xmlns:a16="http://schemas.microsoft.com/office/drawing/2014/main" id="{57DEE0EC-F2B4-ECC1-32D6-23B112601DA6}"/>
              </a:ext>
            </a:extLst>
          </p:cNvPr>
          <p:cNvSpPr txBox="1"/>
          <p:nvPr/>
        </p:nvSpPr>
        <p:spPr>
          <a:xfrm>
            <a:off x="9227472" y="2340309"/>
            <a:ext cx="2757055" cy="3970318"/>
          </a:xfrm>
          <a:prstGeom prst="rect">
            <a:avLst/>
          </a:prstGeom>
          <a:noFill/>
        </p:spPr>
        <p:txBody>
          <a:bodyPr wrap="square" rtlCol="0">
            <a:spAutoFit/>
          </a:bodyPr>
          <a:lstStyle/>
          <a:p>
            <a:r>
              <a:rPr lang="en-US" dirty="0"/>
              <a:t>Setting SMART goals helps us to create a goal that is clear to us and within our reach. </a:t>
            </a:r>
          </a:p>
          <a:p>
            <a:endParaRPr lang="en-US" dirty="0"/>
          </a:p>
          <a:p>
            <a:pPr marL="285750" indent="-285750">
              <a:buFont typeface="Arial" panose="020B0604020202020204" pitchFamily="34" charset="0"/>
              <a:buChar char="•"/>
            </a:pPr>
            <a:r>
              <a:rPr lang="en-US" dirty="0"/>
              <a:t>Fill in what each letter stands for.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Set one goal for yourself to achieve by the end of this term.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will revisit this in week 9. </a:t>
            </a:r>
          </a:p>
        </p:txBody>
      </p:sp>
      <p:sp>
        <p:nvSpPr>
          <p:cNvPr id="5" name="Rectangle 4">
            <a:extLst>
              <a:ext uri="{FF2B5EF4-FFF2-40B4-BE49-F238E27FC236}">
                <a16:creationId xmlns:a16="http://schemas.microsoft.com/office/drawing/2014/main" id="{8C1E9477-84B4-A325-9BDC-DF47A749883B}"/>
              </a:ext>
            </a:extLst>
          </p:cNvPr>
          <p:cNvSpPr/>
          <p:nvPr/>
        </p:nvSpPr>
        <p:spPr>
          <a:xfrm>
            <a:off x="857941" y="1981199"/>
            <a:ext cx="2771950" cy="817419"/>
          </a:xfrm>
          <a:prstGeom prst="rect">
            <a:avLst/>
          </a:prstGeom>
          <a:solidFill>
            <a:srgbClr val="FAD4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0BB0B70-1272-1BE0-D417-595CC3532ABB}"/>
              </a:ext>
            </a:extLst>
          </p:cNvPr>
          <p:cNvSpPr/>
          <p:nvPr/>
        </p:nvSpPr>
        <p:spPr>
          <a:xfrm>
            <a:off x="857941" y="2934551"/>
            <a:ext cx="2771950" cy="817419"/>
          </a:xfrm>
          <a:prstGeom prst="rect">
            <a:avLst/>
          </a:prstGeom>
          <a:solidFill>
            <a:srgbClr val="FAD4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9DD59B8-C8ED-924B-70BA-86430AF3E90A}"/>
              </a:ext>
            </a:extLst>
          </p:cNvPr>
          <p:cNvSpPr/>
          <p:nvPr/>
        </p:nvSpPr>
        <p:spPr>
          <a:xfrm>
            <a:off x="857941" y="3887903"/>
            <a:ext cx="2771950" cy="817419"/>
          </a:xfrm>
          <a:prstGeom prst="rect">
            <a:avLst/>
          </a:prstGeom>
          <a:solidFill>
            <a:srgbClr val="FAD4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E3351E0-5778-792B-EB44-DCA1ADF64463}"/>
              </a:ext>
            </a:extLst>
          </p:cNvPr>
          <p:cNvSpPr/>
          <p:nvPr/>
        </p:nvSpPr>
        <p:spPr>
          <a:xfrm>
            <a:off x="857941" y="4841255"/>
            <a:ext cx="2771950" cy="817419"/>
          </a:xfrm>
          <a:prstGeom prst="rect">
            <a:avLst/>
          </a:prstGeom>
          <a:solidFill>
            <a:srgbClr val="FAD4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190B759-B6DB-7732-EBDF-B0C98F89C129}"/>
              </a:ext>
            </a:extLst>
          </p:cNvPr>
          <p:cNvSpPr/>
          <p:nvPr/>
        </p:nvSpPr>
        <p:spPr>
          <a:xfrm>
            <a:off x="857941" y="5805372"/>
            <a:ext cx="2771950" cy="817419"/>
          </a:xfrm>
          <a:prstGeom prst="rect">
            <a:avLst/>
          </a:prstGeom>
          <a:solidFill>
            <a:srgbClr val="FAD4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5238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xit" presetSubtype="4" fill="hold" grpId="0" nodeType="clickEffect">
                                  <p:stCondLst>
                                    <p:cond delay="0"/>
                                  </p:stCondLst>
                                  <p:childTnLst>
                                    <p:anim calcmode="lin" valueType="num">
                                      <p:cBhvr additive="base">
                                        <p:cTn id="6" dur="500"/>
                                        <p:tgtEl>
                                          <p:spTgt spid="5"/>
                                        </p:tgtEl>
                                        <p:attrNameLst>
                                          <p:attrName>ppt_y</p:attrName>
                                        </p:attrNameLst>
                                      </p:cBhvr>
                                      <p:tavLst>
                                        <p:tav tm="0">
                                          <p:val>
                                            <p:strVal val="#ppt_y"/>
                                          </p:val>
                                        </p:tav>
                                        <p:tav tm="100000">
                                          <p:val>
                                            <p:strVal val="#ppt_y+#ppt_h*1.125000"/>
                                          </p:val>
                                        </p:tav>
                                      </p:tavLst>
                                    </p:anim>
                                    <p:animEffect transition="out" filter="wipe(down)">
                                      <p:cBhvr>
                                        <p:cTn id="7" dur="500"/>
                                        <p:tgtEl>
                                          <p:spTgt spid="5"/>
                                        </p:tgtEl>
                                      </p:cBhvr>
                                    </p:animEffect>
                                    <p:set>
                                      <p:cBhvr>
                                        <p:cTn id="8" dur="1" fill="hold">
                                          <p:stCondLst>
                                            <p:cond delay="499"/>
                                          </p:stCondLst>
                                        </p:cTn>
                                        <p:tgtEl>
                                          <p:spTgt spid="5"/>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2" presetClass="exit" presetSubtype="4" fill="hold" grpId="0" nodeType="clickEffect">
                                  <p:stCondLst>
                                    <p:cond delay="0"/>
                                  </p:stCondLst>
                                  <p:childTnLst>
                                    <p:anim calcmode="lin" valueType="num">
                                      <p:cBhvr additive="base">
                                        <p:cTn id="12" dur="500"/>
                                        <p:tgtEl>
                                          <p:spTgt spid="6"/>
                                        </p:tgtEl>
                                        <p:attrNameLst>
                                          <p:attrName>ppt_y</p:attrName>
                                        </p:attrNameLst>
                                      </p:cBhvr>
                                      <p:tavLst>
                                        <p:tav tm="0">
                                          <p:val>
                                            <p:strVal val="#ppt_y"/>
                                          </p:val>
                                        </p:tav>
                                        <p:tav tm="100000">
                                          <p:val>
                                            <p:strVal val="#ppt_y+#ppt_h*1.125000"/>
                                          </p:val>
                                        </p:tav>
                                      </p:tavLst>
                                    </p:anim>
                                    <p:animEffect transition="out" filter="wipe(down)">
                                      <p:cBhvr>
                                        <p:cTn id="13" dur="500"/>
                                        <p:tgtEl>
                                          <p:spTgt spid="6"/>
                                        </p:tgtEl>
                                      </p:cBhvr>
                                    </p:animEffect>
                                    <p:set>
                                      <p:cBhvr>
                                        <p:cTn id="14" dur="1" fill="hold">
                                          <p:stCondLst>
                                            <p:cond delay="499"/>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2" presetClass="exit" presetSubtype="4" fill="hold" grpId="0" nodeType="clickEffect">
                                  <p:stCondLst>
                                    <p:cond delay="0"/>
                                  </p:stCondLst>
                                  <p:childTnLst>
                                    <p:anim calcmode="lin" valueType="num">
                                      <p:cBhvr additive="base">
                                        <p:cTn id="18" dur="500"/>
                                        <p:tgtEl>
                                          <p:spTgt spid="7"/>
                                        </p:tgtEl>
                                        <p:attrNameLst>
                                          <p:attrName>ppt_y</p:attrName>
                                        </p:attrNameLst>
                                      </p:cBhvr>
                                      <p:tavLst>
                                        <p:tav tm="0">
                                          <p:val>
                                            <p:strVal val="#ppt_y"/>
                                          </p:val>
                                        </p:tav>
                                        <p:tav tm="100000">
                                          <p:val>
                                            <p:strVal val="#ppt_y+#ppt_h*1.125000"/>
                                          </p:val>
                                        </p:tav>
                                      </p:tavLst>
                                    </p:anim>
                                    <p:animEffect transition="out" filter="wipe(down)">
                                      <p:cBhvr>
                                        <p:cTn id="19" dur="500"/>
                                        <p:tgtEl>
                                          <p:spTgt spid="7"/>
                                        </p:tgtEl>
                                      </p:cBhvr>
                                    </p:animEffect>
                                    <p:set>
                                      <p:cBhvr>
                                        <p:cTn id="20" dur="1" fill="hold">
                                          <p:stCondLst>
                                            <p:cond delay="499"/>
                                          </p:stCondLst>
                                        </p:cTn>
                                        <p:tgtEl>
                                          <p:spTgt spid="7"/>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2" presetClass="exit" presetSubtype="4" fill="hold" grpId="0" nodeType="clickEffect">
                                  <p:stCondLst>
                                    <p:cond delay="0"/>
                                  </p:stCondLst>
                                  <p:childTnLst>
                                    <p:anim calcmode="lin" valueType="num">
                                      <p:cBhvr additive="base">
                                        <p:cTn id="24" dur="500"/>
                                        <p:tgtEl>
                                          <p:spTgt spid="8"/>
                                        </p:tgtEl>
                                        <p:attrNameLst>
                                          <p:attrName>ppt_y</p:attrName>
                                        </p:attrNameLst>
                                      </p:cBhvr>
                                      <p:tavLst>
                                        <p:tav tm="0">
                                          <p:val>
                                            <p:strVal val="#ppt_y"/>
                                          </p:val>
                                        </p:tav>
                                        <p:tav tm="100000">
                                          <p:val>
                                            <p:strVal val="#ppt_y+#ppt_h*1.125000"/>
                                          </p:val>
                                        </p:tav>
                                      </p:tavLst>
                                    </p:anim>
                                    <p:animEffect transition="out" filter="wipe(down)">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2" presetClass="exit" presetSubtype="4" fill="hold" grpId="0" nodeType="clickEffect">
                                  <p:stCondLst>
                                    <p:cond delay="0"/>
                                  </p:stCondLst>
                                  <p:childTnLst>
                                    <p:anim calcmode="lin" valueType="num">
                                      <p:cBhvr additive="base">
                                        <p:cTn id="30" dur="500"/>
                                        <p:tgtEl>
                                          <p:spTgt spid="9"/>
                                        </p:tgtEl>
                                        <p:attrNameLst>
                                          <p:attrName>ppt_y</p:attrName>
                                        </p:attrNameLst>
                                      </p:cBhvr>
                                      <p:tavLst>
                                        <p:tav tm="0">
                                          <p:val>
                                            <p:strVal val="#ppt_y"/>
                                          </p:val>
                                        </p:tav>
                                        <p:tav tm="100000">
                                          <p:val>
                                            <p:strVal val="#ppt_y+#ppt_h*1.125000"/>
                                          </p:val>
                                        </p:tav>
                                      </p:tavLst>
                                    </p:anim>
                                    <p:animEffect transition="out" filter="wipe(down)">
                                      <p:cBhvr>
                                        <p:cTn id="31" dur="500"/>
                                        <p:tgtEl>
                                          <p:spTgt spid="9"/>
                                        </p:tgtEl>
                                      </p:cBhvr>
                                    </p:animEffect>
                                    <p:set>
                                      <p:cBhvr>
                                        <p:cTn id="3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lose-up of stacked books">
            <a:extLst>
              <a:ext uri="{FF2B5EF4-FFF2-40B4-BE49-F238E27FC236}">
                <a16:creationId xmlns:a16="http://schemas.microsoft.com/office/drawing/2014/main" id="{626B949D-C7D2-0DD2-B2C7-8CF0F10B5CE5}"/>
              </a:ext>
            </a:extLst>
          </p:cNvPr>
          <p:cNvPicPr>
            <a:picLocks noChangeAspect="1"/>
          </p:cNvPicPr>
          <p:nvPr/>
        </p:nvPicPr>
        <p:blipFill rotWithShape="1">
          <a:blip r:embed="rId3">
            <a:alphaModFix amt="25000"/>
          </a:blip>
          <a:srcRect/>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24F3C611-0CF5-45ED-9190-A7A9C19AC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86048"/>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F433DA74-51AB-10AF-C7EE-A5136B1C6EEB}"/>
              </a:ext>
            </a:extLst>
          </p:cNvPr>
          <p:cNvSpPr>
            <a:spLocks noGrp="1"/>
          </p:cNvSpPr>
          <p:nvPr>
            <p:ph type="title"/>
          </p:nvPr>
        </p:nvSpPr>
        <p:spPr>
          <a:xfrm>
            <a:off x="1202919" y="284176"/>
            <a:ext cx="9784080" cy="1508760"/>
          </a:xfrm>
        </p:spPr>
        <p:txBody>
          <a:bodyPr>
            <a:normAutofit/>
          </a:bodyPr>
          <a:lstStyle/>
          <a:p>
            <a:r>
              <a:rPr lang="en-US" dirty="0"/>
              <a:t>GLOSSARY: 							</a:t>
            </a:r>
            <a:r>
              <a:rPr lang="en-US" sz="1800" dirty="0"/>
              <a:t>(pg.5)</a:t>
            </a:r>
            <a:endParaRPr lang="en-US" dirty="0"/>
          </a:p>
        </p:txBody>
      </p:sp>
      <p:sp>
        <p:nvSpPr>
          <p:cNvPr id="3" name="Content Placeholder 2">
            <a:extLst>
              <a:ext uri="{FF2B5EF4-FFF2-40B4-BE49-F238E27FC236}">
                <a16:creationId xmlns:a16="http://schemas.microsoft.com/office/drawing/2014/main" id="{515B7809-64A7-0A0A-96F5-BB881313458C}"/>
              </a:ext>
            </a:extLst>
          </p:cNvPr>
          <p:cNvSpPr>
            <a:spLocks noGrp="1"/>
          </p:cNvSpPr>
          <p:nvPr>
            <p:ph idx="1"/>
          </p:nvPr>
        </p:nvSpPr>
        <p:spPr>
          <a:xfrm>
            <a:off x="1202919" y="2011680"/>
            <a:ext cx="9784080" cy="4206240"/>
          </a:xfrm>
        </p:spPr>
        <p:txBody>
          <a:bodyPr>
            <a:normAutofit/>
          </a:bodyPr>
          <a:lstStyle/>
          <a:p>
            <a:r>
              <a:rPr lang="en-US" dirty="0"/>
              <a:t>At the front of your books is your glossary. </a:t>
            </a:r>
          </a:p>
          <a:p>
            <a:endParaRPr lang="en-US" dirty="0"/>
          </a:p>
          <a:p>
            <a:r>
              <a:rPr lang="en-US" dirty="0"/>
              <a:t>Turn to your glossary and add your own definition for </a:t>
            </a:r>
            <a:r>
              <a:rPr lang="en-US" b="1" dirty="0"/>
              <a:t>SMART GOALS. </a:t>
            </a:r>
          </a:p>
          <a:p>
            <a:endParaRPr lang="en-US" dirty="0"/>
          </a:p>
          <a:p>
            <a:r>
              <a:rPr lang="en-US" dirty="0"/>
              <a:t>Make sure your definition consists of at least two sentences. </a:t>
            </a:r>
          </a:p>
          <a:p>
            <a:pPr marL="0" indent="0">
              <a:buNone/>
            </a:pPr>
            <a:endParaRPr lang="en-US" dirty="0"/>
          </a:p>
        </p:txBody>
      </p:sp>
    </p:spTree>
    <p:extLst>
      <p:ext uri="{BB962C8B-B14F-4D97-AF65-F5344CB8AC3E}">
        <p14:creationId xmlns:p14="http://schemas.microsoft.com/office/powerpoint/2010/main" val="3360174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Five Key Components Of Exit Tickets | by dem plates | Medium">
            <a:extLst>
              <a:ext uri="{FF2B5EF4-FFF2-40B4-BE49-F238E27FC236}">
                <a16:creationId xmlns:a16="http://schemas.microsoft.com/office/drawing/2014/main" id="{246744CA-4C43-8967-8D40-DCD5046059E3}"/>
              </a:ext>
            </a:extLst>
          </p:cNvPr>
          <p:cNvPicPr>
            <a:picLocks noChangeAspect="1" noChangeArrowheads="1"/>
          </p:cNvPicPr>
          <p:nvPr/>
        </p:nvPicPr>
        <p:blipFill rotWithShape="1">
          <a:blip r:embed="rId3">
            <a:alphaModFix amt="25000"/>
            <a:extLst>
              <a:ext uri="{28A0092B-C50C-407E-A947-70E740481C1C}">
                <a14:useLocalDpi xmlns:a14="http://schemas.microsoft.com/office/drawing/2010/main" val="0"/>
              </a:ext>
            </a:extLst>
          </a:blip>
          <a:srcRect l="4113" r="5664"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1" name="Rectangle 1030">
            <a:extLst>
              <a:ext uri="{FF2B5EF4-FFF2-40B4-BE49-F238E27FC236}">
                <a16:creationId xmlns:a16="http://schemas.microsoft.com/office/drawing/2014/main" id="{24F3C611-0CF5-45ED-9190-A7A9C19AC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86048"/>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0FF3569C-3E7C-2F74-86B9-C8C32A677972}"/>
              </a:ext>
            </a:extLst>
          </p:cNvPr>
          <p:cNvSpPr>
            <a:spLocks noGrp="1"/>
          </p:cNvSpPr>
          <p:nvPr>
            <p:ph type="title"/>
          </p:nvPr>
        </p:nvSpPr>
        <p:spPr>
          <a:xfrm>
            <a:off x="1202919" y="284176"/>
            <a:ext cx="9784080" cy="1508760"/>
          </a:xfrm>
        </p:spPr>
        <p:txBody>
          <a:bodyPr>
            <a:normAutofit/>
          </a:bodyPr>
          <a:lstStyle/>
          <a:p>
            <a:r>
              <a:rPr lang="en-US" dirty="0"/>
              <a:t>EXIT TICKET: </a:t>
            </a:r>
            <a:r>
              <a:rPr lang="en-US" sz="1800" dirty="0"/>
              <a:t>(pg.32)</a:t>
            </a:r>
            <a:endParaRPr lang="en-US" dirty="0"/>
          </a:p>
        </p:txBody>
      </p:sp>
      <p:sp>
        <p:nvSpPr>
          <p:cNvPr id="3" name="Content Placeholder 2">
            <a:extLst>
              <a:ext uri="{FF2B5EF4-FFF2-40B4-BE49-F238E27FC236}">
                <a16:creationId xmlns:a16="http://schemas.microsoft.com/office/drawing/2014/main" id="{244E2338-DF4C-09CE-CBF0-C7C4B79F0EA8}"/>
              </a:ext>
            </a:extLst>
          </p:cNvPr>
          <p:cNvSpPr>
            <a:spLocks noGrp="1"/>
          </p:cNvSpPr>
          <p:nvPr>
            <p:ph idx="1"/>
          </p:nvPr>
        </p:nvSpPr>
        <p:spPr>
          <a:xfrm>
            <a:off x="429491" y="2011680"/>
            <a:ext cx="6774873" cy="4206240"/>
          </a:xfrm>
        </p:spPr>
        <p:txBody>
          <a:bodyPr>
            <a:normAutofit fontScale="92500" lnSpcReduction="20000"/>
          </a:bodyPr>
          <a:lstStyle/>
          <a:p>
            <a:r>
              <a:rPr lang="en-US" dirty="0"/>
              <a:t>What do you want to achieve by the end of this term?</a:t>
            </a:r>
          </a:p>
          <a:p>
            <a:endParaRPr lang="en-US" dirty="0"/>
          </a:p>
          <a:p>
            <a:r>
              <a:rPr lang="en-US" dirty="0"/>
              <a:t>Write yourself a S.M.A.R.T goal. </a:t>
            </a:r>
          </a:p>
          <a:p>
            <a:r>
              <a:rPr lang="en-US" dirty="0"/>
              <a:t>We will check your achievement at the end of the term. </a:t>
            </a:r>
          </a:p>
          <a:p>
            <a:endParaRPr lang="en-US" dirty="0"/>
          </a:p>
          <a:p>
            <a:r>
              <a:rPr lang="en-US" dirty="0"/>
              <a:t>Some suggestions to get you thinking include…</a:t>
            </a:r>
          </a:p>
          <a:p>
            <a:pPr lvl="3"/>
            <a:r>
              <a:rPr lang="en-US" dirty="0"/>
              <a:t>Be related to school</a:t>
            </a:r>
          </a:p>
          <a:p>
            <a:pPr lvl="5"/>
            <a:r>
              <a:rPr lang="en-US" dirty="0"/>
              <a:t>i.e., achieving above 75% in your next Health assignment.</a:t>
            </a:r>
          </a:p>
          <a:p>
            <a:pPr lvl="5"/>
            <a:r>
              <a:rPr lang="en-US" dirty="0"/>
              <a:t>i.e., bring my PE uniform to all my remaining lessons this term. </a:t>
            </a:r>
          </a:p>
          <a:p>
            <a:pPr lvl="5"/>
            <a:endParaRPr lang="en-US" dirty="0"/>
          </a:p>
          <a:p>
            <a:pPr lvl="3"/>
            <a:r>
              <a:rPr lang="en-US" dirty="0"/>
              <a:t>Be related to something personal outside of school</a:t>
            </a:r>
          </a:p>
          <a:p>
            <a:pPr lvl="5"/>
            <a:r>
              <a:rPr lang="en-US" dirty="0"/>
              <a:t>i.e., finishing a book that you are reading. </a:t>
            </a:r>
          </a:p>
          <a:p>
            <a:pPr lvl="5"/>
            <a:r>
              <a:rPr lang="en-US" dirty="0"/>
              <a:t>i.e., learning a new song on the guitar. </a:t>
            </a:r>
          </a:p>
          <a:p>
            <a:endParaRPr lang="en-US" dirty="0"/>
          </a:p>
        </p:txBody>
      </p:sp>
      <p:sp>
        <p:nvSpPr>
          <p:cNvPr id="4" name="5-point Star 3">
            <a:extLst>
              <a:ext uri="{FF2B5EF4-FFF2-40B4-BE49-F238E27FC236}">
                <a16:creationId xmlns:a16="http://schemas.microsoft.com/office/drawing/2014/main" id="{51105920-BA3F-E30F-FE81-8354AAB5B9F4}"/>
              </a:ext>
            </a:extLst>
          </p:cNvPr>
          <p:cNvSpPr/>
          <p:nvPr/>
        </p:nvSpPr>
        <p:spPr>
          <a:xfrm>
            <a:off x="6895664" y="284176"/>
            <a:ext cx="5299364" cy="5022115"/>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EA143D4-CE2D-4275-A3C1-A6A919DBDA96}"/>
              </a:ext>
            </a:extLst>
          </p:cNvPr>
          <p:cNvSpPr txBox="1"/>
          <p:nvPr/>
        </p:nvSpPr>
        <p:spPr>
          <a:xfrm>
            <a:off x="8423346" y="2360474"/>
            <a:ext cx="2244000" cy="1754326"/>
          </a:xfrm>
          <a:prstGeom prst="rect">
            <a:avLst/>
          </a:prstGeom>
          <a:noFill/>
        </p:spPr>
        <p:txBody>
          <a:bodyPr wrap="square" rtlCol="0">
            <a:spAutoFit/>
          </a:bodyPr>
          <a:lstStyle/>
          <a:p>
            <a:pPr algn="ctr"/>
            <a:r>
              <a:rPr lang="en-US" dirty="0">
                <a:solidFill>
                  <a:srgbClr val="C00000"/>
                </a:solidFill>
              </a:rPr>
              <a:t>Whatever you choose for your goal, make sure it is </a:t>
            </a:r>
            <a:r>
              <a:rPr lang="en-US" b="1" dirty="0">
                <a:solidFill>
                  <a:srgbClr val="C00000"/>
                </a:solidFill>
              </a:rPr>
              <a:t>SMART</a:t>
            </a:r>
            <a:r>
              <a:rPr lang="en-US" dirty="0">
                <a:solidFill>
                  <a:srgbClr val="C00000"/>
                </a:solidFill>
              </a:rPr>
              <a:t> and it is something </a:t>
            </a:r>
            <a:r>
              <a:rPr lang="en-US" b="1" dirty="0">
                <a:solidFill>
                  <a:srgbClr val="C00000"/>
                </a:solidFill>
              </a:rPr>
              <a:t>YOU</a:t>
            </a:r>
            <a:r>
              <a:rPr lang="en-US" dirty="0">
                <a:solidFill>
                  <a:srgbClr val="C00000"/>
                </a:solidFill>
              </a:rPr>
              <a:t> want to achieve. Have a purpose!</a:t>
            </a:r>
          </a:p>
        </p:txBody>
      </p:sp>
    </p:spTree>
    <p:extLst>
      <p:ext uri="{BB962C8B-B14F-4D97-AF65-F5344CB8AC3E}">
        <p14:creationId xmlns:p14="http://schemas.microsoft.com/office/powerpoint/2010/main" val="3313162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FA143BE-BFDD-41F2-A2FF-B5A394389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4296"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90C185B5-A045-40A2-B19F-D40ECCDF68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910" y="176109"/>
            <a:ext cx="6059524" cy="1645919"/>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B98ADA20-7A7B-4773-9EDC-A04745D92063}"/>
              </a:ext>
            </a:extLst>
          </p:cNvPr>
          <p:cNvSpPr>
            <a:spLocks noGrp="1"/>
          </p:cNvSpPr>
          <p:nvPr>
            <p:ph type="title"/>
          </p:nvPr>
        </p:nvSpPr>
        <p:spPr>
          <a:xfrm>
            <a:off x="4654297" y="244688"/>
            <a:ext cx="7507032" cy="1508760"/>
          </a:xfrm>
          <a:noFill/>
        </p:spPr>
        <p:txBody>
          <a:bodyPr>
            <a:normAutofit/>
          </a:bodyPr>
          <a:lstStyle/>
          <a:p>
            <a:pPr algn="ctr"/>
            <a:r>
              <a:rPr lang="en-AU" sz="5400" dirty="0"/>
              <a:t>Optional activity:</a:t>
            </a:r>
            <a:br>
              <a:rPr lang="en-AU" sz="5400" dirty="0"/>
            </a:br>
            <a:r>
              <a:rPr lang="en-AU" sz="5400" dirty="0"/>
              <a:t>Case study</a:t>
            </a:r>
            <a:r>
              <a:rPr lang="en-US" sz="5400" dirty="0"/>
              <a:t> </a:t>
            </a:r>
            <a:r>
              <a:rPr lang="en-US" sz="2400" dirty="0"/>
              <a:t>(pg.33)</a:t>
            </a:r>
            <a:endParaRPr lang="en-AU" sz="5400" b="1" dirty="0"/>
          </a:p>
        </p:txBody>
      </p:sp>
      <p:pic>
        <p:nvPicPr>
          <p:cNvPr id="8" name="Picture 7">
            <a:extLst>
              <a:ext uri="{FF2B5EF4-FFF2-40B4-BE49-F238E27FC236}">
                <a16:creationId xmlns:a16="http://schemas.microsoft.com/office/drawing/2014/main" id="{DEA2F722-7EA2-4026-87FF-93D34E8676F0}"/>
              </a:ext>
            </a:extLst>
          </p:cNvPr>
          <p:cNvPicPr>
            <a:picLocks noChangeAspect="1"/>
          </p:cNvPicPr>
          <p:nvPr/>
        </p:nvPicPr>
        <p:blipFill rotWithShape="1">
          <a:blip r:embed="rId3"/>
          <a:srcRect t="22749" r="4" b="13087"/>
          <a:stretch/>
        </p:blipFill>
        <p:spPr>
          <a:xfrm>
            <a:off x="-38548" y="2169449"/>
            <a:ext cx="2513220" cy="1343211"/>
          </a:xfrm>
          <a:prstGeom prst="rect">
            <a:avLst/>
          </a:prstGeom>
        </p:spPr>
      </p:pic>
      <p:pic>
        <p:nvPicPr>
          <p:cNvPr id="7" name="Picture 6">
            <a:extLst>
              <a:ext uri="{FF2B5EF4-FFF2-40B4-BE49-F238E27FC236}">
                <a16:creationId xmlns:a16="http://schemas.microsoft.com/office/drawing/2014/main" id="{94474453-FE6A-4D72-B084-4C5D07AE0B4F}"/>
              </a:ext>
            </a:extLst>
          </p:cNvPr>
          <p:cNvPicPr>
            <a:picLocks noChangeAspect="1"/>
          </p:cNvPicPr>
          <p:nvPr/>
        </p:nvPicPr>
        <p:blipFill rotWithShape="1">
          <a:blip r:embed="rId4"/>
          <a:srcRect r="4" b="15383"/>
          <a:stretch/>
        </p:blipFill>
        <p:spPr>
          <a:xfrm>
            <a:off x="2474674" y="708203"/>
            <a:ext cx="2179623" cy="1457790"/>
          </a:xfrm>
          <a:prstGeom prst="rect">
            <a:avLst/>
          </a:prstGeom>
        </p:spPr>
      </p:pic>
      <p:pic>
        <p:nvPicPr>
          <p:cNvPr id="6" name="Picture 5">
            <a:extLst>
              <a:ext uri="{FF2B5EF4-FFF2-40B4-BE49-F238E27FC236}">
                <a16:creationId xmlns:a16="http://schemas.microsoft.com/office/drawing/2014/main" id="{CE79C418-2610-41CD-BF14-472B221A6E73}"/>
              </a:ext>
            </a:extLst>
          </p:cNvPr>
          <p:cNvPicPr>
            <a:picLocks noChangeAspect="1"/>
          </p:cNvPicPr>
          <p:nvPr/>
        </p:nvPicPr>
        <p:blipFill rotWithShape="1">
          <a:blip r:embed="rId5"/>
          <a:srcRect r="4" b="13362"/>
          <a:stretch/>
        </p:blipFill>
        <p:spPr>
          <a:xfrm>
            <a:off x="-28104" y="0"/>
            <a:ext cx="2508080" cy="1510531"/>
          </a:xfrm>
          <a:prstGeom prst="rect">
            <a:avLst/>
          </a:prstGeom>
        </p:spPr>
      </p:pic>
      <p:sp>
        <p:nvSpPr>
          <p:cNvPr id="3" name="Content Placeholder 2">
            <a:extLst>
              <a:ext uri="{FF2B5EF4-FFF2-40B4-BE49-F238E27FC236}">
                <a16:creationId xmlns:a16="http://schemas.microsoft.com/office/drawing/2014/main" id="{6EC81E91-3CC1-43E0-9252-76C2287BCC09}"/>
              </a:ext>
            </a:extLst>
          </p:cNvPr>
          <p:cNvSpPr>
            <a:spLocks noGrp="1"/>
          </p:cNvSpPr>
          <p:nvPr>
            <p:ph idx="1"/>
          </p:nvPr>
        </p:nvSpPr>
        <p:spPr>
          <a:xfrm>
            <a:off x="4747644" y="2011680"/>
            <a:ext cx="7366771" cy="4807528"/>
          </a:xfrm>
        </p:spPr>
        <p:txBody>
          <a:bodyPr>
            <a:normAutofit/>
          </a:bodyPr>
          <a:lstStyle/>
          <a:p>
            <a:r>
              <a:rPr lang="en-AU" sz="1400" dirty="0"/>
              <a:t>Activity – Research one of the below individuals who have experienced failure, however, demonstrated resilience to overcome a tough situation. Then answer the questions in your workbook.</a:t>
            </a:r>
          </a:p>
          <a:p>
            <a:pPr marL="342900" lvl="0" indent="-342900">
              <a:tabLst>
                <a:tab pos="457200" algn="l"/>
              </a:tabLst>
            </a:pPr>
            <a:r>
              <a:rPr lang="en-AU" sz="1100" dirty="0">
                <a:effectLst/>
                <a:latin typeface="Segoe UI" panose="020B0502040204020203" pitchFamily="34" charset="0"/>
                <a:ea typeface="Times New Roman" panose="02020603050405020304" pitchFamily="18" charset="0"/>
              </a:rPr>
              <a:t>J.K. Rowling: The author of the Harry Potter series faced numerous rejections from publishers before finally securing a publishing deal. Her determination and resilience allowed her to persevere and become one of the most successful authors of all time.</a:t>
            </a:r>
            <a:endParaRPr lang="en-AU" sz="1100" dirty="0">
              <a:effectLst/>
              <a:latin typeface="Times New Roman" panose="02020603050405020304" pitchFamily="18" charset="0"/>
              <a:ea typeface="Times New Roman" panose="02020603050405020304" pitchFamily="18" charset="0"/>
            </a:endParaRPr>
          </a:p>
          <a:p>
            <a:pPr marL="342900" lvl="0" indent="-342900">
              <a:tabLst>
                <a:tab pos="457200" algn="l"/>
              </a:tabLst>
            </a:pPr>
            <a:r>
              <a:rPr lang="en-AU" sz="1100" dirty="0">
                <a:effectLst/>
                <a:latin typeface="Segoe UI" panose="020B0502040204020203" pitchFamily="34" charset="0"/>
                <a:ea typeface="Times New Roman" panose="02020603050405020304" pitchFamily="18" charset="0"/>
              </a:rPr>
              <a:t>Michael Jordan: Widely regarded as one of the greatest basketball players, Jordan faced several setbacks early in his career, including being cut from his high school basketball team. However, he used these failures as motivation to work harder, eventually becoming a six-time NBA champion and an iconic figure in the sports world.</a:t>
            </a:r>
            <a:endParaRPr lang="en-AU" sz="1100" dirty="0">
              <a:effectLst/>
              <a:latin typeface="Times New Roman" panose="02020603050405020304" pitchFamily="18" charset="0"/>
              <a:ea typeface="Times New Roman" panose="02020603050405020304" pitchFamily="18" charset="0"/>
            </a:endParaRPr>
          </a:p>
          <a:p>
            <a:pPr marL="342900" lvl="0" indent="-342900">
              <a:tabLst>
                <a:tab pos="457200" algn="l"/>
              </a:tabLst>
            </a:pPr>
            <a:r>
              <a:rPr lang="en-AU" sz="1100" dirty="0">
                <a:effectLst/>
                <a:latin typeface="Segoe UI" panose="020B0502040204020203" pitchFamily="34" charset="0"/>
                <a:ea typeface="Times New Roman" panose="02020603050405020304" pitchFamily="18" charset="0"/>
              </a:rPr>
              <a:t>Oprah Winfrey: Despite a challenging childhood and early setbacks in her career, Oprah Winfrey went on to become one of the most influential media personalities in the world. She overcame obstacles and used her experiences to connect with audiences and build a successful media empire.</a:t>
            </a:r>
            <a:endParaRPr lang="en-AU" sz="1100" dirty="0">
              <a:effectLst/>
              <a:latin typeface="Times New Roman" panose="02020603050405020304" pitchFamily="18" charset="0"/>
              <a:ea typeface="Times New Roman" panose="02020603050405020304" pitchFamily="18" charset="0"/>
            </a:endParaRPr>
          </a:p>
          <a:p>
            <a:pPr marL="342900" lvl="0" indent="-342900">
              <a:tabLst>
                <a:tab pos="457200" algn="l"/>
              </a:tabLst>
            </a:pPr>
            <a:r>
              <a:rPr lang="en-AU" sz="1100" dirty="0">
                <a:effectLst/>
                <a:latin typeface="Segoe UI" panose="020B0502040204020203" pitchFamily="34" charset="0"/>
                <a:ea typeface="Times New Roman" panose="02020603050405020304" pitchFamily="18" charset="0"/>
              </a:rPr>
              <a:t>Thomas Edison: The renowned inventor is famously known for his resilience in the face of failure. It took him thousands of attempts before successfully inventing the practical electric light bulb. Edison once said, "I have not failed. I've just found 10,000 ways that won't work," highlighting his unwavering determination.</a:t>
            </a:r>
            <a:endParaRPr lang="en-AU" sz="1100" dirty="0">
              <a:effectLst/>
              <a:latin typeface="Times New Roman" panose="02020603050405020304" pitchFamily="18" charset="0"/>
              <a:ea typeface="Times New Roman" panose="02020603050405020304" pitchFamily="18" charset="0"/>
            </a:endParaRPr>
          </a:p>
          <a:p>
            <a:pPr marL="342900" lvl="0" indent="-342900">
              <a:tabLst>
                <a:tab pos="457200" algn="l"/>
              </a:tabLst>
            </a:pPr>
            <a:r>
              <a:rPr lang="en-AU" sz="1100" dirty="0">
                <a:effectLst/>
                <a:latin typeface="Segoe UI" panose="020B0502040204020203" pitchFamily="34" charset="0"/>
                <a:ea typeface="Times New Roman" panose="02020603050405020304" pitchFamily="18" charset="0"/>
              </a:rPr>
              <a:t>Serena Williams: The tennis superstar faced numerous obstacles throughout her career, including injuries and personal challenges. Despite setbacks, she consistently displayed resilience and a relentless work ethic, becoming one of the greatest tennis players of all time.</a:t>
            </a:r>
            <a:endParaRPr lang="en-AU" sz="1100" dirty="0">
              <a:effectLst/>
              <a:latin typeface="Times New Roman" panose="02020603050405020304" pitchFamily="18" charset="0"/>
              <a:ea typeface="Times New Roman" panose="02020603050405020304" pitchFamily="18" charset="0"/>
            </a:endParaRPr>
          </a:p>
          <a:p>
            <a:pPr marL="342900" lvl="0" indent="-342900">
              <a:tabLst>
                <a:tab pos="457200" algn="l"/>
              </a:tabLst>
            </a:pPr>
            <a:r>
              <a:rPr lang="en-AU" sz="1100" dirty="0">
                <a:effectLst/>
                <a:latin typeface="Segoe UI" panose="020B0502040204020203" pitchFamily="34" charset="0"/>
                <a:ea typeface="Times New Roman" panose="02020603050405020304" pitchFamily="18" charset="0"/>
              </a:rPr>
              <a:t>Stephen King: The acclaimed author received numerous rejection letters for his first novel, "Carrie." Despite the initial setbacks, King continued to write and eventually became one of the most successful and prolific authors in the world, with his books selling millions of copies worldwide.</a:t>
            </a:r>
            <a:endParaRPr lang="en-AU" sz="1100" dirty="0">
              <a:effectLst/>
              <a:latin typeface="Times New Roman" panose="02020603050405020304" pitchFamily="18" charset="0"/>
              <a:ea typeface="Times New Roman" panose="02020603050405020304" pitchFamily="18" charset="0"/>
            </a:endParaRPr>
          </a:p>
          <a:p>
            <a:endParaRPr lang="en-AU" sz="1100" dirty="0"/>
          </a:p>
          <a:p>
            <a:endParaRPr lang="en-AU" sz="1100" dirty="0"/>
          </a:p>
        </p:txBody>
      </p:sp>
      <p:pic>
        <p:nvPicPr>
          <p:cNvPr id="9" name="Picture 8">
            <a:extLst>
              <a:ext uri="{FF2B5EF4-FFF2-40B4-BE49-F238E27FC236}">
                <a16:creationId xmlns:a16="http://schemas.microsoft.com/office/drawing/2014/main" id="{EBCDA865-63FF-4658-B00E-5311EC6043AD}"/>
              </a:ext>
            </a:extLst>
          </p:cNvPr>
          <p:cNvPicPr>
            <a:picLocks noChangeAspect="1"/>
          </p:cNvPicPr>
          <p:nvPr/>
        </p:nvPicPr>
        <p:blipFill>
          <a:blip r:embed="rId6"/>
          <a:stretch>
            <a:fillRect/>
          </a:stretch>
        </p:blipFill>
        <p:spPr>
          <a:xfrm>
            <a:off x="2474673" y="2796663"/>
            <a:ext cx="2179623" cy="1574643"/>
          </a:xfrm>
          <a:prstGeom prst="rect">
            <a:avLst/>
          </a:prstGeom>
        </p:spPr>
      </p:pic>
      <p:pic>
        <p:nvPicPr>
          <p:cNvPr id="10" name="Picture 9">
            <a:extLst>
              <a:ext uri="{FF2B5EF4-FFF2-40B4-BE49-F238E27FC236}">
                <a16:creationId xmlns:a16="http://schemas.microsoft.com/office/drawing/2014/main" id="{F18F2EE8-02FD-4958-9523-B52C7741D3E6}"/>
              </a:ext>
            </a:extLst>
          </p:cNvPr>
          <p:cNvPicPr>
            <a:picLocks noChangeAspect="1"/>
          </p:cNvPicPr>
          <p:nvPr/>
        </p:nvPicPr>
        <p:blipFill>
          <a:blip r:embed="rId7"/>
          <a:stretch>
            <a:fillRect/>
          </a:stretch>
        </p:blipFill>
        <p:spPr>
          <a:xfrm>
            <a:off x="1" y="4373805"/>
            <a:ext cx="2474674" cy="1574643"/>
          </a:xfrm>
          <a:prstGeom prst="rect">
            <a:avLst/>
          </a:prstGeom>
        </p:spPr>
      </p:pic>
      <p:pic>
        <p:nvPicPr>
          <p:cNvPr id="11" name="Picture 10">
            <a:extLst>
              <a:ext uri="{FF2B5EF4-FFF2-40B4-BE49-F238E27FC236}">
                <a16:creationId xmlns:a16="http://schemas.microsoft.com/office/drawing/2014/main" id="{91EEE598-7ABB-4FDF-977E-C849944034B3}"/>
              </a:ext>
            </a:extLst>
          </p:cNvPr>
          <p:cNvPicPr>
            <a:picLocks noChangeAspect="1"/>
          </p:cNvPicPr>
          <p:nvPr/>
        </p:nvPicPr>
        <p:blipFill>
          <a:blip r:embed="rId8"/>
          <a:stretch>
            <a:fillRect/>
          </a:stretch>
        </p:blipFill>
        <p:spPr>
          <a:xfrm>
            <a:off x="2474674" y="4987636"/>
            <a:ext cx="2179622" cy="1870364"/>
          </a:xfrm>
          <a:prstGeom prst="rect">
            <a:avLst/>
          </a:prstGeom>
        </p:spPr>
      </p:pic>
    </p:spTree>
    <p:extLst>
      <p:ext uri="{BB962C8B-B14F-4D97-AF65-F5344CB8AC3E}">
        <p14:creationId xmlns:p14="http://schemas.microsoft.com/office/powerpoint/2010/main" val="21058343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EC77E-6A54-4266-A47C-F0F6C81B2CC2}"/>
              </a:ext>
            </a:extLst>
          </p:cNvPr>
          <p:cNvSpPr>
            <a:spLocks noGrp="1"/>
          </p:cNvSpPr>
          <p:nvPr>
            <p:ph type="title"/>
          </p:nvPr>
        </p:nvSpPr>
        <p:spPr>
          <a:xfrm>
            <a:off x="1600716" y="306343"/>
            <a:ext cx="8988485" cy="1417162"/>
          </a:xfrm>
          <a:noFill/>
        </p:spPr>
        <p:txBody>
          <a:bodyPr>
            <a:normAutofit/>
          </a:bodyPr>
          <a:lstStyle/>
          <a:p>
            <a:pPr algn="ctr"/>
            <a:r>
              <a:rPr lang="en-AU" sz="5400" dirty="0"/>
              <a:t>Case study questions</a:t>
            </a:r>
            <a:br>
              <a:rPr lang="en-AU" sz="5400" b="1" dirty="0"/>
            </a:br>
            <a:r>
              <a:rPr lang="en-US" sz="2800" dirty="0"/>
              <a:t> (pg.34-36)</a:t>
            </a:r>
            <a:endParaRPr lang="en-AU" sz="5400" b="1" dirty="0"/>
          </a:p>
        </p:txBody>
      </p:sp>
      <p:sp>
        <p:nvSpPr>
          <p:cNvPr id="3" name="Content Placeholder 2">
            <a:extLst>
              <a:ext uri="{FF2B5EF4-FFF2-40B4-BE49-F238E27FC236}">
                <a16:creationId xmlns:a16="http://schemas.microsoft.com/office/drawing/2014/main" id="{393737EE-6513-4DC1-8814-E98D02101DCA}"/>
              </a:ext>
            </a:extLst>
          </p:cNvPr>
          <p:cNvSpPr>
            <a:spLocks noGrp="1"/>
          </p:cNvSpPr>
          <p:nvPr>
            <p:ph idx="1"/>
          </p:nvPr>
        </p:nvSpPr>
        <p:spPr>
          <a:xfrm>
            <a:off x="77585" y="2011680"/>
            <a:ext cx="4860175" cy="4846320"/>
          </a:xfrm>
        </p:spPr>
        <p:txBody>
          <a:bodyPr>
            <a:normAutofit fontScale="70000" lnSpcReduction="20000"/>
          </a:bodyPr>
          <a:lstStyle/>
          <a:p>
            <a:pPr marL="342900" lvl="0" indent="-342900">
              <a:lnSpc>
                <a:spcPct val="107000"/>
              </a:lnSpc>
              <a:spcAft>
                <a:spcPts val="800"/>
              </a:spcAft>
              <a:buFont typeface="+mj-lt"/>
              <a:buAutoNum type="arabicPeriod"/>
              <a:tabLst>
                <a:tab pos="457200" algn="l"/>
              </a:tabLst>
            </a:pPr>
            <a:r>
              <a:rPr lang="en-AU" sz="1800" dirty="0">
                <a:effectLst/>
                <a:latin typeface="Segoe UI" panose="020B0502040204020203" pitchFamily="34" charset="0"/>
                <a:ea typeface="Times New Roman" panose="02020603050405020304" pitchFamily="18" charset="0"/>
                <a:cs typeface="Times New Roman" panose="02020603050405020304" pitchFamily="18" charset="0"/>
              </a:rPr>
              <a:t>What specific challenges or setbacks did the individual face?					</a:t>
            </a:r>
          </a:p>
          <a:p>
            <a:pPr marL="342900" lvl="0" indent="-342900">
              <a:lnSpc>
                <a:spcPct val="107000"/>
              </a:lnSpc>
              <a:spcAft>
                <a:spcPts val="800"/>
              </a:spcAft>
              <a:buFont typeface="+mj-lt"/>
              <a:buAutoNum type="arabicPeriod"/>
              <a:tabLst>
                <a:tab pos="457200" algn="l"/>
              </a:tabLst>
            </a:pPr>
            <a:r>
              <a:rPr lang="en-AU" sz="1800" dirty="0">
                <a:effectLst/>
                <a:latin typeface="Segoe UI" panose="020B0502040204020203" pitchFamily="34" charset="0"/>
                <a:ea typeface="Times New Roman" panose="02020603050405020304" pitchFamily="18" charset="0"/>
                <a:cs typeface="Times New Roman" panose="02020603050405020304" pitchFamily="18" charset="0"/>
              </a:rPr>
              <a:t>2. How did the individual initially respond to the failure or setback?</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AU" sz="1800" dirty="0">
                <a:effectLst/>
                <a:latin typeface="Segoe UI" panose="020B0502040204020203" pitchFamily="34" charset="0"/>
                <a:ea typeface="Times New Roman" panose="02020603050405020304" pitchFamily="18" charset="0"/>
                <a:cs typeface="Times New Roman" panose="02020603050405020304" pitchFamily="18" charset="0"/>
              </a:rPr>
              <a:t>What emotions do you think the individual might have experienced during that time?			</a:t>
            </a:r>
          </a:p>
          <a:p>
            <a:pPr marL="342900" lvl="0" indent="-342900">
              <a:lnSpc>
                <a:spcPct val="107000"/>
              </a:lnSpc>
              <a:spcAft>
                <a:spcPts val="800"/>
              </a:spcAft>
              <a:buFont typeface="+mj-lt"/>
              <a:buAutoNum type="arabicPeriod"/>
              <a:tabLst>
                <a:tab pos="457200" algn="l"/>
              </a:tabLst>
            </a:pPr>
            <a:r>
              <a:rPr lang="en-AU" sz="1800" dirty="0">
                <a:effectLst/>
                <a:latin typeface="Segoe UI" panose="020B0502040204020203" pitchFamily="34" charset="0"/>
                <a:ea typeface="Times New Roman" panose="02020603050405020304" pitchFamily="18" charset="0"/>
                <a:cs typeface="Times New Roman" panose="02020603050405020304" pitchFamily="18" charset="0"/>
              </a:rPr>
              <a:t>3. What strategies did the individual use to cope with the failure and build resilience?</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AU" sz="1800" dirty="0">
                <a:effectLst/>
                <a:latin typeface="Segoe UI" panose="020B0502040204020203" pitchFamily="34" charset="0"/>
                <a:ea typeface="Times New Roman" panose="02020603050405020304" pitchFamily="18" charset="0"/>
                <a:cs typeface="Times New Roman" panose="02020603050405020304" pitchFamily="18" charset="0"/>
              </a:rPr>
              <a:t>Did the individual seek support from others? If so, who did they turn to and how did that support help?	</a:t>
            </a:r>
          </a:p>
          <a:p>
            <a:pPr marL="342900" lvl="0" indent="-342900">
              <a:lnSpc>
                <a:spcPct val="107000"/>
              </a:lnSpc>
              <a:spcAft>
                <a:spcPts val="800"/>
              </a:spcAft>
              <a:buFont typeface="+mj-lt"/>
              <a:buAutoNum type="arabicPeriod"/>
              <a:tabLst>
                <a:tab pos="457200" algn="l"/>
              </a:tabLst>
            </a:pPr>
            <a:r>
              <a:rPr lang="en-AU" sz="1800" dirty="0">
                <a:effectLst/>
                <a:latin typeface="Segoe UI" panose="020B0502040204020203" pitchFamily="34" charset="0"/>
                <a:ea typeface="Times New Roman" panose="02020603050405020304" pitchFamily="18" charset="0"/>
                <a:cs typeface="Times New Roman" panose="02020603050405020304" pitchFamily="18" charset="0"/>
              </a:rPr>
              <a:t>What role did perseverance play in the individual's journey to overcome the failure?</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AU" sz="1800" dirty="0">
                <a:effectLst/>
                <a:latin typeface="Segoe UI" panose="020B0502040204020203" pitchFamily="34" charset="0"/>
                <a:ea typeface="Times New Roman" panose="02020603050405020304" pitchFamily="18" charset="0"/>
                <a:cs typeface="Times New Roman" panose="02020603050405020304" pitchFamily="18" charset="0"/>
              </a:rPr>
              <a:t>Were there any key moments or turning points where the individual's resilience was particularly evident?</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AU" sz="1800" dirty="0">
                <a:effectLst/>
                <a:latin typeface="Segoe UI" panose="020B0502040204020203" pitchFamily="34" charset="0"/>
                <a:ea typeface="Times New Roman" panose="02020603050405020304" pitchFamily="18" charset="0"/>
                <a:cs typeface="Times New Roman" panose="02020603050405020304" pitchFamily="18" charset="0"/>
              </a:rPr>
              <a:t>How did the individual maintain a positive mindset despite facing failure?</a:t>
            </a: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5" name="Content Placeholder 2">
            <a:extLst>
              <a:ext uri="{FF2B5EF4-FFF2-40B4-BE49-F238E27FC236}">
                <a16:creationId xmlns:a16="http://schemas.microsoft.com/office/drawing/2014/main" id="{A08BC4DC-AC0B-4329-8F78-E7DCB3FB4515}"/>
              </a:ext>
            </a:extLst>
          </p:cNvPr>
          <p:cNvSpPr txBox="1">
            <a:spLocks/>
          </p:cNvSpPr>
          <p:nvPr/>
        </p:nvSpPr>
        <p:spPr>
          <a:xfrm>
            <a:off x="6220688" y="2011680"/>
            <a:ext cx="4860175" cy="4846320"/>
          </a:xfrm>
          <a:prstGeom prst="rect">
            <a:avLst/>
          </a:prstGeom>
        </p:spPr>
        <p:txBody>
          <a:bodyPr vert="horz" lIns="91440" tIns="45720" rIns="91440" bIns="45720" rtlCol="0">
            <a:noAutofit/>
          </a:bodyPr>
          <a:lst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a:lstStyle>
          <a:p>
            <a:pPr marL="0" indent="0">
              <a:lnSpc>
                <a:spcPct val="107000"/>
              </a:lnSpc>
              <a:spcAft>
                <a:spcPts val="800"/>
              </a:spcAft>
              <a:buNone/>
              <a:tabLst>
                <a:tab pos="457200" algn="l"/>
              </a:tabLst>
            </a:pPr>
            <a:r>
              <a:rPr lang="en-AU" sz="1300" dirty="0">
                <a:latin typeface="Segoe UI" panose="020B0502040204020203" pitchFamily="34" charset="0"/>
                <a:ea typeface="Times New Roman" panose="02020603050405020304" pitchFamily="18" charset="0"/>
                <a:cs typeface="Times New Roman" panose="02020603050405020304" pitchFamily="18" charset="0"/>
              </a:rPr>
              <a:t>9. Did the individual learn any important lessons from the failure? If so, what were they?</a:t>
            </a:r>
            <a:endParaRPr lang="en-AU" sz="13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tabLst>
                <a:tab pos="457200" algn="l"/>
              </a:tabLst>
            </a:pPr>
            <a:r>
              <a:rPr lang="en-AU" sz="1300" dirty="0">
                <a:latin typeface="Segoe UI" panose="020B0502040204020203" pitchFamily="34" charset="0"/>
                <a:ea typeface="Times New Roman" panose="02020603050405020304" pitchFamily="18" charset="0"/>
                <a:cs typeface="Times New Roman" panose="02020603050405020304" pitchFamily="18" charset="0"/>
              </a:rPr>
              <a:t>10. How did the individual use the failure as an opportunity for growth and personal development?</a:t>
            </a:r>
            <a:endParaRPr lang="en-AU" sz="13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tabLst>
                <a:tab pos="457200" algn="l"/>
              </a:tabLst>
            </a:pPr>
            <a:r>
              <a:rPr lang="en-AU" sz="1300" dirty="0">
                <a:latin typeface="Segoe UI" panose="020B0502040204020203" pitchFamily="34" charset="0"/>
                <a:ea typeface="Times New Roman" panose="02020603050405020304" pitchFamily="18" charset="0"/>
                <a:cs typeface="Times New Roman" panose="02020603050405020304" pitchFamily="18" charset="0"/>
              </a:rPr>
              <a:t>11. Can you identify any strengths or personal qualities that contributed to the individual's resilience?</a:t>
            </a:r>
            <a:endParaRPr lang="en-AU" sz="13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tabLst>
                <a:tab pos="457200" algn="l"/>
              </a:tabLst>
            </a:pPr>
            <a:r>
              <a:rPr lang="en-AU" sz="1300" dirty="0">
                <a:latin typeface="Segoe UI" panose="020B0502040204020203" pitchFamily="34" charset="0"/>
                <a:ea typeface="Times New Roman" panose="02020603050405020304" pitchFamily="18" charset="0"/>
                <a:cs typeface="Times New Roman" panose="02020603050405020304" pitchFamily="18" charset="0"/>
              </a:rPr>
              <a:t>12. How did the individual's resilience impact their future successes or achievements?</a:t>
            </a:r>
            <a:endParaRPr lang="en-AU" sz="13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tabLst>
                <a:tab pos="457200" algn="l"/>
              </a:tabLst>
            </a:pPr>
            <a:r>
              <a:rPr lang="en-AU" sz="1300" dirty="0">
                <a:latin typeface="Segoe UI" panose="020B0502040204020203" pitchFamily="34" charset="0"/>
                <a:ea typeface="Times New Roman" panose="02020603050405020304" pitchFamily="18" charset="0"/>
                <a:cs typeface="Times New Roman" panose="02020603050405020304" pitchFamily="18" charset="0"/>
              </a:rPr>
              <a:t>13. What can we learn from this case study about the importance of resilience in overcoming challenges?</a:t>
            </a:r>
            <a:endParaRPr lang="en-AU" sz="13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tabLst>
                <a:tab pos="457200" algn="l"/>
              </a:tabLst>
            </a:pPr>
            <a:r>
              <a:rPr lang="en-AU" sz="1300" dirty="0">
                <a:latin typeface="Segoe UI" panose="020B0502040204020203" pitchFamily="34" charset="0"/>
                <a:ea typeface="Times New Roman" panose="02020603050405020304" pitchFamily="18" charset="0"/>
                <a:cs typeface="Times New Roman" panose="02020603050405020304" pitchFamily="18" charset="0"/>
              </a:rPr>
              <a:t>14. How can we apply the lessons learned from this case study to our own lives when facing failures or setbacks?</a:t>
            </a:r>
            <a:endParaRPr lang="en-AU" sz="13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tabLst>
                <a:tab pos="457200" algn="l"/>
              </a:tabLst>
            </a:pPr>
            <a:r>
              <a:rPr lang="en-AU" sz="1300" dirty="0">
                <a:latin typeface="Segoe UI" panose="020B0502040204020203" pitchFamily="34" charset="0"/>
                <a:ea typeface="Times New Roman" panose="02020603050405020304" pitchFamily="18" charset="0"/>
                <a:cs typeface="Times New Roman" panose="02020603050405020304" pitchFamily="18" charset="0"/>
              </a:rPr>
              <a:t>15. What advice would you give to someone who is currently experiencing a failure and needs to develop resilience to overcome it?</a:t>
            </a:r>
            <a:endParaRPr lang="en-AU" sz="1300" dirty="0">
              <a:latin typeface="Calibri" panose="020F0502020204030204" pitchFamily="34" charset="0"/>
              <a:ea typeface="Calibri" panose="020F0502020204030204" pitchFamily="34" charset="0"/>
              <a:cs typeface="Times New Roman" panose="02020603050405020304" pitchFamily="18" charset="0"/>
            </a:endParaRPr>
          </a:p>
          <a:p>
            <a:endParaRPr lang="en-AU" sz="1300" dirty="0"/>
          </a:p>
        </p:txBody>
      </p:sp>
      <p:pic>
        <p:nvPicPr>
          <p:cNvPr id="6" name="Picture 5">
            <a:extLst>
              <a:ext uri="{FF2B5EF4-FFF2-40B4-BE49-F238E27FC236}">
                <a16:creationId xmlns:a16="http://schemas.microsoft.com/office/drawing/2014/main" id="{E61D48B0-AA39-48FE-A89D-D6ACA768870E}"/>
              </a:ext>
            </a:extLst>
          </p:cNvPr>
          <p:cNvPicPr>
            <a:picLocks noChangeAspect="1"/>
          </p:cNvPicPr>
          <p:nvPr/>
        </p:nvPicPr>
        <p:blipFill>
          <a:blip r:embed="rId2"/>
          <a:stretch>
            <a:fillRect/>
          </a:stretch>
        </p:blipFill>
        <p:spPr>
          <a:xfrm>
            <a:off x="77585" y="306343"/>
            <a:ext cx="1455419" cy="1417162"/>
          </a:xfrm>
          <a:prstGeom prst="rect">
            <a:avLst/>
          </a:prstGeom>
        </p:spPr>
      </p:pic>
      <p:pic>
        <p:nvPicPr>
          <p:cNvPr id="7" name="Picture 6">
            <a:extLst>
              <a:ext uri="{FF2B5EF4-FFF2-40B4-BE49-F238E27FC236}">
                <a16:creationId xmlns:a16="http://schemas.microsoft.com/office/drawing/2014/main" id="{1EAD0575-6BBB-47B4-BA9E-E0D8F2C824BF}"/>
              </a:ext>
            </a:extLst>
          </p:cNvPr>
          <p:cNvPicPr>
            <a:picLocks noChangeAspect="1"/>
          </p:cNvPicPr>
          <p:nvPr/>
        </p:nvPicPr>
        <p:blipFill>
          <a:blip r:embed="rId2"/>
          <a:stretch>
            <a:fillRect/>
          </a:stretch>
        </p:blipFill>
        <p:spPr>
          <a:xfrm>
            <a:off x="10656913" y="306343"/>
            <a:ext cx="1481818" cy="1417162"/>
          </a:xfrm>
          <a:prstGeom prst="rect">
            <a:avLst/>
          </a:prstGeom>
        </p:spPr>
      </p:pic>
    </p:spTree>
    <p:extLst>
      <p:ext uri="{BB962C8B-B14F-4D97-AF65-F5344CB8AC3E}">
        <p14:creationId xmlns:p14="http://schemas.microsoft.com/office/powerpoint/2010/main" val="42715412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17283" y="2157984"/>
            <a:ext cx="10757433" cy="4206240"/>
          </a:xfrm>
        </p:spPr>
        <p:txBody>
          <a:bodyPr>
            <a:normAutofit fontScale="92500" lnSpcReduction="10000"/>
          </a:bodyPr>
          <a:lstStyle/>
          <a:p>
            <a:r>
              <a:rPr lang="en-AU" dirty="0"/>
              <a:t>In the first 5 minutes of each lesson you will complete your revision page, you will find these throughout your booklet. </a:t>
            </a:r>
          </a:p>
          <a:p>
            <a:r>
              <a:rPr lang="en-AU" dirty="0"/>
              <a:t>The revision page consists of three questions. </a:t>
            </a:r>
            <a:r>
              <a:rPr lang="en-AU" b="1" dirty="0"/>
              <a:t>It will need to be completed in detail. One word answers will not be accepted.</a:t>
            </a:r>
          </a:p>
          <a:p>
            <a:pPr marL="0" indent="0">
              <a:buNone/>
            </a:pPr>
            <a:r>
              <a:rPr lang="en-AU" dirty="0"/>
              <a:t>The three questions :</a:t>
            </a:r>
          </a:p>
          <a:p>
            <a:pPr marL="457200" indent="-457200">
              <a:buAutoNum type="arabicPeriod"/>
            </a:pPr>
            <a:r>
              <a:rPr lang="en-AU" dirty="0"/>
              <a:t>What two concepts or ideas did I learn in class last week?</a:t>
            </a:r>
          </a:p>
          <a:p>
            <a:pPr marL="457200" indent="-457200">
              <a:buAutoNum type="arabicPeriod"/>
            </a:pPr>
            <a:r>
              <a:rPr lang="en-AU" dirty="0"/>
              <a:t>What did I find interesting about last week’s lesson? Provide a specific example. </a:t>
            </a:r>
          </a:p>
          <a:p>
            <a:pPr marL="457200" indent="-457200">
              <a:buAutoNum type="arabicPeriod"/>
            </a:pPr>
            <a:r>
              <a:rPr lang="en-AU" dirty="0"/>
              <a:t>Any questions or new words you have learnt?</a:t>
            </a:r>
          </a:p>
          <a:p>
            <a:pPr marL="457200" indent="-457200">
              <a:buAutoNum type="arabicPeriod"/>
            </a:pPr>
            <a:endParaRPr lang="en-AU" dirty="0"/>
          </a:p>
          <a:p>
            <a:pPr marL="0" indent="0" algn="ctr">
              <a:buNone/>
            </a:pPr>
            <a:r>
              <a:rPr lang="en-AU" b="1" i="1" dirty="0"/>
              <a:t>The teacher will go over this each lesson with you to see what you have learnt. It is a great way for you to revisit content and test your memory. </a:t>
            </a:r>
          </a:p>
        </p:txBody>
      </p:sp>
      <p:pic>
        <p:nvPicPr>
          <p:cNvPr id="4" name="Picture 3"/>
          <p:cNvPicPr>
            <a:picLocks noChangeAspect="1"/>
          </p:cNvPicPr>
          <p:nvPr/>
        </p:nvPicPr>
        <p:blipFill>
          <a:blip r:embed="rId3"/>
          <a:stretch>
            <a:fillRect/>
          </a:stretch>
        </p:blipFill>
        <p:spPr>
          <a:xfrm>
            <a:off x="1202919" y="180784"/>
            <a:ext cx="9410700" cy="1620583"/>
          </a:xfrm>
          <a:prstGeom prst="rect">
            <a:avLst/>
          </a:prstGeom>
        </p:spPr>
      </p:pic>
    </p:spTree>
    <p:extLst>
      <p:ext uri="{BB962C8B-B14F-4D97-AF65-F5344CB8AC3E}">
        <p14:creationId xmlns:p14="http://schemas.microsoft.com/office/powerpoint/2010/main" val="20023848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67C65-6A72-443C-A8C3-F4874C2454BB}"/>
              </a:ext>
            </a:extLst>
          </p:cNvPr>
          <p:cNvSpPr>
            <a:spLocks noGrp="1"/>
          </p:cNvSpPr>
          <p:nvPr>
            <p:ph type="title"/>
          </p:nvPr>
        </p:nvSpPr>
        <p:spPr>
          <a:xfrm>
            <a:off x="366235" y="353187"/>
            <a:ext cx="4577544" cy="1328493"/>
          </a:xfrm>
          <a:noFill/>
        </p:spPr>
        <p:txBody>
          <a:bodyPr>
            <a:normAutofit fontScale="90000"/>
          </a:bodyPr>
          <a:lstStyle/>
          <a:p>
            <a:r>
              <a:rPr lang="en-AU" sz="4800" dirty="0"/>
              <a:t>HOOK:		</a:t>
            </a:r>
            <a:r>
              <a:rPr lang="en-US" sz="4800" dirty="0"/>
              <a:t> </a:t>
            </a:r>
            <a:r>
              <a:rPr lang="en-US" sz="2200" dirty="0"/>
              <a:t>(</a:t>
            </a:r>
            <a:r>
              <a:rPr lang="en-AU" sz="2200" dirty="0"/>
              <a:t>Pg. 28) </a:t>
            </a:r>
            <a:br>
              <a:rPr lang="en-AU" sz="4800" dirty="0"/>
            </a:br>
            <a:r>
              <a:rPr lang="en-AU" sz="4800" dirty="0"/>
              <a:t>Human knot</a:t>
            </a:r>
          </a:p>
        </p:txBody>
      </p:sp>
      <p:sp>
        <p:nvSpPr>
          <p:cNvPr id="3" name="Content Placeholder 2">
            <a:extLst>
              <a:ext uri="{FF2B5EF4-FFF2-40B4-BE49-F238E27FC236}">
                <a16:creationId xmlns:a16="http://schemas.microsoft.com/office/drawing/2014/main" id="{0D6321B8-F5B5-43BA-B078-F36325027B03}"/>
              </a:ext>
            </a:extLst>
          </p:cNvPr>
          <p:cNvSpPr>
            <a:spLocks noGrp="1"/>
          </p:cNvSpPr>
          <p:nvPr>
            <p:ph idx="1"/>
          </p:nvPr>
        </p:nvSpPr>
        <p:spPr>
          <a:xfrm>
            <a:off x="310551" y="2011680"/>
            <a:ext cx="4000404" cy="4716924"/>
          </a:xfrm>
        </p:spPr>
        <p:txBody>
          <a:bodyPr>
            <a:normAutofit/>
          </a:bodyPr>
          <a:lstStyle/>
          <a:p>
            <a:r>
              <a:rPr lang="en-AU" dirty="0">
                <a:effectLst/>
                <a:latin typeface="Segoe UI" panose="020B0502040204020203" pitchFamily="34" charset="0"/>
                <a:ea typeface="Calibri" panose="020F0502020204030204" pitchFamily="34" charset="0"/>
                <a:cs typeface="Times New Roman" panose="02020603050405020304" pitchFamily="18" charset="0"/>
              </a:rPr>
              <a:t>In groups of at least 6 students. </a:t>
            </a:r>
          </a:p>
          <a:p>
            <a:r>
              <a:rPr lang="en-AU" dirty="0">
                <a:latin typeface="Segoe UI" panose="020B0502040204020203" pitchFamily="34" charset="0"/>
                <a:ea typeface="Calibri" panose="020F0502020204030204" pitchFamily="34" charset="0"/>
                <a:cs typeface="Times New Roman" panose="02020603050405020304" pitchFamily="18" charset="0"/>
              </a:rPr>
              <a:t>S</a:t>
            </a:r>
            <a:r>
              <a:rPr lang="en-AU" dirty="0">
                <a:effectLst/>
                <a:latin typeface="Segoe UI" panose="020B0502040204020203" pitchFamily="34" charset="0"/>
                <a:ea typeface="Calibri" panose="020F0502020204030204" pitchFamily="34" charset="0"/>
                <a:cs typeface="Times New Roman" panose="02020603050405020304" pitchFamily="18" charset="0"/>
              </a:rPr>
              <a:t>tand in a circle</a:t>
            </a:r>
            <a:r>
              <a:rPr lang="en-AU" dirty="0">
                <a:latin typeface="Segoe UI" panose="020B0502040204020203" pitchFamily="34" charset="0"/>
                <a:ea typeface="Calibri" panose="020F0502020204030204" pitchFamily="34" charset="0"/>
                <a:cs typeface="Times New Roman" panose="02020603050405020304" pitchFamily="18" charset="0"/>
              </a:rPr>
              <a:t>.</a:t>
            </a:r>
          </a:p>
          <a:p>
            <a:r>
              <a:rPr lang="en-AU" dirty="0">
                <a:latin typeface="Segoe UI" panose="020B0502040204020203" pitchFamily="34" charset="0"/>
                <a:ea typeface="Calibri" panose="020F0502020204030204" pitchFamily="34" charset="0"/>
                <a:cs typeface="Times New Roman" panose="02020603050405020304" pitchFamily="18" charset="0"/>
              </a:rPr>
              <a:t>R</a:t>
            </a:r>
            <a:r>
              <a:rPr lang="en-AU" dirty="0">
                <a:effectLst/>
                <a:latin typeface="Segoe UI" panose="020B0502040204020203" pitchFamily="34" charset="0"/>
                <a:ea typeface="Calibri" panose="020F0502020204030204" pitchFamily="34" charset="0"/>
                <a:cs typeface="Times New Roman" panose="02020603050405020304" pitchFamily="18" charset="0"/>
              </a:rPr>
              <a:t>each across and hold hands with two different people – they cannot be directly next to you. </a:t>
            </a:r>
          </a:p>
          <a:p>
            <a:endParaRPr lang="en-AU" dirty="0">
              <a:effectLst/>
              <a:latin typeface="Segoe UI" panose="020B0502040204020203" pitchFamily="34" charset="0"/>
              <a:ea typeface="Calibri" panose="020F0502020204030204" pitchFamily="34" charset="0"/>
              <a:cs typeface="Times New Roman" panose="02020603050405020304" pitchFamily="18" charset="0"/>
            </a:endParaRPr>
          </a:p>
          <a:p>
            <a:pPr marL="0" indent="0" algn="ctr">
              <a:buNone/>
            </a:pPr>
            <a:r>
              <a:rPr lang="en-AU" b="1" dirty="0">
                <a:latin typeface="Segoe UI" panose="020B0502040204020203" pitchFamily="34" charset="0"/>
                <a:ea typeface="Calibri" panose="020F0502020204030204" pitchFamily="34" charset="0"/>
                <a:cs typeface="Times New Roman" panose="02020603050405020304" pitchFamily="18" charset="0"/>
              </a:rPr>
              <a:t>CHALLENGE:</a:t>
            </a:r>
            <a:r>
              <a:rPr lang="en-AU" dirty="0">
                <a:latin typeface="Segoe UI" panose="020B0502040204020203" pitchFamily="34" charset="0"/>
                <a:ea typeface="Calibri" panose="020F0502020204030204" pitchFamily="34" charset="0"/>
                <a:cs typeface="Times New Roman" panose="02020603050405020304" pitchFamily="18" charset="0"/>
              </a:rPr>
              <a:t> </a:t>
            </a:r>
          </a:p>
          <a:p>
            <a:pPr marL="0" indent="0" algn="ctr">
              <a:buNone/>
            </a:pPr>
            <a:r>
              <a:rPr lang="en-AU" dirty="0">
                <a:latin typeface="Segoe UI" panose="020B0502040204020203" pitchFamily="34" charset="0"/>
                <a:ea typeface="Calibri" panose="020F0502020204030204" pitchFamily="34" charset="0"/>
                <a:cs typeface="Times New Roman" panose="02020603050405020304" pitchFamily="18" charset="0"/>
              </a:rPr>
              <a:t>Untangle your knot without letting go of each other.</a:t>
            </a:r>
          </a:p>
        </p:txBody>
      </p:sp>
      <p:sp>
        <p:nvSpPr>
          <p:cNvPr id="18" name="Rectangle 17">
            <a:extLst>
              <a:ext uri="{FF2B5EF4-FFF2-40B4-BE49-F238E27FC236}">
                <a16:creationId xmlns:a16="http://schemas.microsoft.com/office/drawing/2014/main" id="{94DBFBD2-23B9-4007-B82F-D0C394407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190" y="0"/>
            <a:ext cx="7566810" cy="6858000"/>
          </a:xfrm>
          <a:prstGeom prst="rect">
            <a:avLst/>
          </a:prstGeom>
          <a:solidFill>
            <a:schemeClr val="tx1"/>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pic>
        <p:nvPicPr>
          <p:cNvPr id="4" name="Picture 3" descr="A group of children playing with ribbons&#10;&#10;Description automatically generated">
            <a:extLst>
              <a:ext uri="{FF2B5EF4-FFF2-40B4-BE49-F238E27FC236}">
                <a16:creationId xmlns:a16="http://schemas.microsoft.com/office/drawing/2014/main" id="{FA4AE510-6C04-45E8-809F-E638A9BA84A0}"/>
              </a:ext>
            </a:extLst>
          </p:cNvPr>
          <p:cNvPicPr>
            <a:picLocks noChangeAspect="1"/>
          </p:cNvPicPr>
          <p:nvPr/>
        </p:nvPicPr>
        <p:blipFill rotWithShape="1">
          <a:blip r:embed="rId2"/>
          <a:srcRect l="21211" r="15609"/>
          <a:stretch/>
        </p:blipFill>
        <p:spPr>
          <a:xfrm>
            <a:off x="5262368" y="598634"/>
            <a:ext cx="6283602" cy="5619286"/>
          </a:xfrm>
          <a:prstGeom prst="rect">
            <a:avLst/>
          </a:prstGeom>
        </p:spPr>
      </p:pic>
    </p:spTree>
    <p:extLst>
      <p:ext uri="{BB962C8B-B14F-4D97-AF65-F5344CB8AC3E}">
        <p14:creationId xmlns:p14="http://schemas.microsoft.com/office/powerpoint/2010/main" val="3894329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C833D-9260-4D56-BA68-129C538C2B7B}"/>
              </a:ext>
            </a:extLst>
          </p:cNvPr>
          <p:cNvSpPr>
            <a:spLocks noGrp="1"/>
          </p:cNvSpPr>
          <p:nvPr>
            <p:ph type="title"/>
          </p:nvPr>
        </p:nvSpPr>
        <p:spPr>
          <a:xfrm>
            <a:off x="1202919" y="284176"/>
            <a:ext cx="9784080" cy="1508760"/>
          </a:xfrm>
          <a:noFill/>
        </p:spPr>
        <p:txBody>
          <a:bodyPr>
            <a:normAutofit/>
          </a:bodyPr>
          <a:lstStyle/>
          <a:p>
            <a:r>
              <a:rPr lang="en-AU" sz="4800" dirty="0"/>
              <a:t>Human knot:</a:t>
            </a:r>
            <a:br>
              <a:rPr lang="en-AU" sz="4800" dirty="0"/>
            </a:br>
            <a:r>
              <a:rPr lang="en-AU" sz="4800" dirty="0"/>
              <a:t>REFLECTION questions 		</a:t>
            </a:r>
            <a:r>
              <a:rPr lang="en-US" sz="2000" dirty="0"/>
              <a:t>(</a:t>
            </a:r>
            <a:r>
              <a:rPr lang="en-AU" sz="2000" dirty="0"/>
              <a:t>Pg. 28)</a:t>
            </a:r>
            <a:endParaRPr lang="en-AU" sz="5400" b="1" dirty="0"/>
          </a:p>
        </p:txBody>
      </p:sp>
      <p:sp>
        <p:nvSpPr>
          <p:cNvPr id="3" name="Content Placeholder 2">
            <a:extLst>
              <a:ext uri="{FF2B5EF4-FFF2-40B4-BE49-F238E27FC236}">
                <a16:creationId xmlns:a16="http://schemas.microsoft.com/office/drawing/2014/main" id="{7DD1D277-44C4-418A-ABB7-C28E516F86CA}"/>
              </a:ext>
            </a:extLst>
          </p:cNvPr>
          <p:cNvSpPr>
            <a:spLocks noGrp="1"/>
          </p:cNvSpPr>
          <p:nvPr>
            <p:ph idx="1"/>
          </p:nvPr>
        </p:nvSpPr>
        <p:spPr>
          <a:xfrm>
            <a:off x="276045" y="2011680"/>
            <a:ext cx="7190515" cy="4682836"/>
          </a:xfrm>
        </p:spPr>
        <p:txBody>
          <a:bodyPr>
            <a:normAutofit fontScale="92500"/>
          </a:bodyPr>
          <a:lstStyle/>
          <a:p>
            <a:pPr marL="0" indent="0" algn="ctr">
              <a:buNone/>
            </a:pPr>
            <a:r>
              <a:rPr lang="en-AU" sz="1500" b="1" dirty="0"/>
              <a:t>Answer the following questions in your book</a:t>
            </a:r>
          </a:p>
          <a:p>
            <a:pPr marL="342900" lvl="0" indent="-342900">
              <a:spcAft>
                <a:spcPts val="800"/>
              </a:spcAft>
              <a:buFont typeface="+mj-lt"/>
              <a:buAutoNum type="arabicPeriod"/>
              <a:tabLst>
                <a:tab pos="457200" algn="l"/>
              </a:tabLst>
            </a:pPr>
            <a:r>
              <a:rPr lang="en-AU" sz="1200" dirty="0">
                <a:effectLst/>
                <a:latin typeface="Segoe UI" panose="020B0502040204020203" pitchFamily="34" charset="0"/>
                <a:ea typeface="Times New Roman" panose="02020603050405020304" pitchFamily="18" charset="0"/>
                <a:cs typeface="Times New Roman" panose="02020603050405020304" pitchFamily="18" charset="0"/>
              </a:rPr>
              <a:t>What challenges did you face while trying to untangle the human knot? How did you overcome them?</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AU" sz="1200" dirty="0">
                <a:effectLst/>
                <a:latin typeface="Segoe UI" panose="020B0502040204020203" pitchFamily="34" charset="0"/>
                <a:ea typeface="Times New Roman" panose="02020603050405020304" pitchFamily="18" charset="0"/>
                <a:cs typeface="Times New Roman" panose="02020603050405020304" pitchFamily="18" charset="0"/>
              </a:rPr>
              <a:t>How did effective communication help in unravelling the human knot? Can you give specific examples?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AU" sz="1200" dirty="0">
                <a:effectLst/>
                <a:latin typeface="Segoe UI" panose="020B0502040204020203" pitchFamily="34" charset="0"/>
                <a:ea typeface="Times New Roman" panose="02020603050405020304" pitchFamily="18" charset="0"/>
                <a:cs typeface="Times New Roman" panose="02020603050405020304" pitchFamily="18" charset="0"/>
              </a:rPr>
              <a:t>What role did teamwork play in successfully untangling the human knot? How did each team member contribute to the process?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AU" sz="1200" dirty="0">
                <a:effectLst/>
                <a:latin typeface="Segoe UI" panose="020B0502040204020203" pitchFamily="34" charset="0"/>
                <a:ea typeface="Times New Roman" panose="02020603050405020304" pitchFamily="18" charset="0"/>
                <a:cs typeface="Times New Roman" panose="02020603050405020304" pitchFamily="18" charset="0"/>
              </a:rPr>
              <a:t>Did you notice any patterns or strategies emerging within your team during the activity? How did these patterns contribute to your success?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AU" sz="1200" dirty="0">
                <a:effectLst/>
                <a:latin typeface="Segoe UI" panose="020B0502040204020203" pitchFamily="34" charset="0"/>
                <a:ea typeface="Times New Roman" panose="02020603050405020304" pitchFamily="18" charset="0"/>
                <a:cs typeface="Times New Roman" panose="02020603050405020304" pitchFamily="18" charset="0"/>
              </a:rPr>
              <a:t>What did you learn about the importance of listening during the human knot activity? How did active listening help in the process?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AU" sz="1200" dirty="0">
                <a:effectLst/>
                <a:latin typeface="Segoe UI" panose="020B0502040204020203" pitchFamily="34" charset="0"/>
                <a:ea typeface="Times New Roman" panose="02020603050405020304" pitchFamily="18" charset="0"/>
                <a:cs typeface="Times New Roman" panose="02020603050405020304" pitchFamily="18" charset="0"/>
              </a:rPr>
              <a:t>How did trust play a role in untangling the human knot? Did you feel more confident and comfortable as the activity progressed? Why or why not?</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AU" sz="1200" dirty="0">
                <a:effectLst/>
                <a:latin typeface="Segoe UI" panose="020B0502040204020203" pitchFamily="34" charset="0"/>
                <a:ea typeface="Times New Roman" panose="02020603050405020304" pitchFamily="18" charset="0"/>
                <a:cs typeface="Times New Roman" panose="02020603050405020304" pitchFamily="18" charset="0"/>
              </a:rPr>
              <a:t>Reflecting on the communication within your team, were there any instances where miscommunication occurred? What impact did it have on the activity, and how could it have been avoided?</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mj-lt"/>
              <a:buAutoNum type="arabicPeriod"/>
              <a:tabLst>
                <a:tab pos="457200" algn="l"/>
              </a:tabLst>
            </a:pPr>
            <a:r>
              <a:rPr lang="en-AU" sz="1200" dirty="0">
                <a:effectLst/>
                <a:latin typeface="Segoe UI" panose="020B0502040204020203" pitchFamily="34" charset="0"/>
                <a:ea typeface="Times New Roman" panose="02020603050405020304" pitchFamily="18" charset="0"/>
                <a:cs typeface="Times New Roman" panose="02020603050405020304" pitchFamily="18" charset="0"/>
              </a:rPr>
              <a:t>How did you feel when you successfully untangled the human knot? How did the experience of overcoming the challenge together as a team make you feel?</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sz="1200" dirty="0"/>
          </a:p>
        </p:txBody>
      </p:sp>
      <p:pic>
        <p:nvPicPr>
          <p:cNvPr id="4" name="Picture 3" descr="A group of colorful people holding hands&#10;&#10;Description automatically generated">
            <a:extLst>
              <a:ext uri="{FF2B5EF4-FFF2-40B4-BE49-F238E27FC236}">
                <a16:creationId xmlns:a16="http://schemas.microsoft.com/office/drawing/2014/main" id="{598CA2FA-A2D0-4445-879A-ADE18F333E9E}"/>
              </a:ext>
            </a:extLst>
          </p:cNvPr>
          <p:cNvPicPr>
            <a:picLocks noChangeAspect="1"/>
          </p:cNvPicPr>
          <p:nvPr/>
        </p:nvPicPr>
        <p:blipFill rotWithShape="1">
          <a:blip r:embed="rId3"/>
          <a:srcRect l="23827" r="27887"/>
          <a:stretch/>
        </p:blipFill>
        <p:spPr>
          <a:xfrm>
            <a:off x="8022565" y="1822028"/>
            <a:ext cx="4166869" cy="5035972"/>
          </a:xfrm>
          <a:prstGeom prst="rect">
            <a:avLst/>
          </a:prstGeom>
        </p:spPr>
      </p:pic>
    </p:spTree>
    <p:extLst>
      <p:ext uri="{BB962C8B-B14F-4D97-AF65-F5344CB8AC3E}">
        <p14:creationId xmlns:p14="http://schemas.microsoft.com/office/powerpoint/2010/main" val="760300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A2F91-0772-BFDD-B1CC-C1B5C1A45339}"/>
              </a:ext>
            </a:extLst>
          </p:cNvPr>
          <p:cNvSpPr>
            <a:spLocks noGrp="1"/>
          </p:cNvSpPr>
          <p:nvPr>
            <p:ph type="title"/>
          </p:nvPr>
        </p:nvSpPr>
        <p:spPr/>
        <p:txBody>
          <a:bodyPr/>
          <a:lstStyle/>
          <a:p>
            <a:r>
              <a:rPr lang="en-US" dirty="0"/>
              <a:t>Activity 1: Time management</a:t>
            </a:r>
            <a:r>
              <a:rPr lang="en-US" sz="4000" dirty="0"/>
              <a:t> 		</a:t>
            </a:r>
            <a:r>
              <a:rPr lang="en-US" sz="2000" dirty="0"/>
              <a:t>(</a:t>
            </a:r>
            <a:r>
              <a:rPr lang="en-AU" sz="2000" dirty="0"/>
              <a:t>Pg. 29)</a:t>
            </a:r>
            <a:endParaRPr lang="en-US" dirty="0"/>
          </a:p>
        </p:txBody>
      </p:sp>
      <p:sp>
        <p:nvSpPr>
          <p:cNvPr id="3" name="Content Placeholder 2">
            <a:extLst>
              <a:ext uri="{FF2B5EF4-FFF2-40B4-BE49-F238E27FC236}">
                <a16:creationId xmlns:a16="http://schemas.microsoft.com/office/drawing/2014/main" id="{AC876666-47A5-4435-0DF1-2F33CF168B0F}"/>
              </a:ext>
            </a:extLst>
          </p:cNvPr>
          <p:cNvSpPr>
            <a:spLocks noGrp="1"/>
          </p:cNvSpPr>
          <p:nvPr>
            <p:ph idx="1"/>
          </p:nvPr>
        </p:nvSpPr>
        <p:spPr>
          <a:xfrm>
            <a:off x="272955" y="2011680"/>
            <a:ext cx="11522192" cy="4562144"/>
          </a:xfrm>
        </p:spPr>
        <p:txBody>
          <a:bodyPr>
            <a:normAutofit fontScale="92500"/>
          </a:bodyPr>
          <a:lstStyle/>
          <a:p>
            <a:r>
              <a:rPr lang="en-US" dirty="0"/>
              <a:t>Time management can be used to help us reduce stress and build resilience, and in turn, get things done!! </a:t>
            </a:r>
          </a:p>
          <a:p>
            <a:endParaRPr lang="en-US" dirty="0"/>
          </a:p>
          <a:p>
            <a:r>
              <a:rPr lang="en-US" dirty="0"/>
              <a:t>You will be working in small groups of 3-4. Each group will receive an A3 piece of paper. </a:t>
            </a:r>
          </a:p>
          <a:p>
            <a:pPr marL="0" indent="0">
              <a:buNone/>
            </a:pPr>
            <a:endParaRPr lang="en-US" dirty="0"/>
          </a:p>
          <a:p>
            <a:r>
              <a:rPr lang="en-US" dirty="0"/>
              <a:t>Brainstorm skills you can use to help you </a:t>
            </a:r>
            <a:br>
              <a:rPr lang="en-US" dirty="0"/>
            </a:br>
            <a:r>
              <a:rPr lang="en-US" dirty="0"/>
              <a:t>manage your time.</a:t>
            </a:r>
          </a:p>
          <a:p>
            <a:endParaRPr lang="en-US" dirty="0"/>
          </a:p>
          <a:p>
            <a:r>
              <a:rPr lang="en-US" dirty="0"/>
              <a:t>You have 5 minutes. </a:t>
            </a:r>
          </a:p>
          <a:p>
            <a:endParaRPr lang="en-US" dirty="0"/>
          </a:p>
          <a:p>
            <a:r>
              <a:rPr lang="en-US" dirty="0"/>
              <a:t>We will go through answers for you to </a:t>
            </a:r>
            <a:br>
              <a:rPr lang="en-US" dirty="0"/>
            </a:br>
            <a:r>
              <a:rPr lang="en-US" dirty="0"/>
              <a:t>put into your books.  </a:t>
            </a:r>
          </a:p>
        </p:txBody>
      </p:sp>
      <p:sp>
        <p:nvSpPr>
          <p:cNvPr id="4" name="Cloud 3">
            <a:extLst>
              <a:ext uri="{FF2B5EF4-FFF2-40B4-BE49-F238E27FC236}">
                <a16:creationId xmlns:a16="http://schemas.microsoft.com/office/drawing/2014/main" id="{ACB7ED66-D595-570D-ECED-C18230339D2C}"/>
              </a:ext>
            </a:extLst>
          </p:cNvPr>
          <p:cNvSpPr/>
          <p:nvPr/>
        </p:nvSpPr>
        <p:spPr>
          <a:xfrm>
            <a:off x="7258292" y="3666192"/>
            <a:ext cx="2881223" cy="2035834"/>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EF1053B-852B-C23C-9890-76C9AFDB11F7}"/>
              </a:ext>
            </a:extLst>
          </p:cNvPr>
          <p:cNvSpPr txBox="1"/>
          <p:nvPr/>
        </p:nvSpPr>
        <p:spPr>
          <a:xfrm>
            <a:off x="7637854" y="4083944"/>
            <a:ext cx="2122097" cy="1200329"/>
          </a:xfrm>
          <a:prstGeom prst="rect">
            <a:avLst/>
          </a:prstGeom>
          <a:noFill/>
        </p:spPr>
        <p:txBody>
          <a:bodyPr wrap="square" rtlCol="0">
            <a:spAutoFit/>
          </a:bodyPr>
          <a:lstStyle/>
          <a:p>
            <a:pPr algn="ctr"/>
            <a:r>
              <a:rPr lang="en-US" dirty="0"/>
              <a:t>Time Management Skills </a:t>
            </a:r>
          </a:p>
          <a:p>
            <a:pPr algn="ctr"/>
            <a:r>
              <a:rPr lang="en-US" dirty="0"/>
              <a:t>(to reduce stress and build resilience)</a:t>
            </a:r>
          </a:p>
        </p:txBody>
      </p:sp>
      <p:cxnSp>
        <p:nvCxnSpPr>
          <p:cNvPr id="6" name="Straight Arrow Connector 5">
            <a:extLst>
              <a:ext uri="{FF2B5EF4-FFF2-40B4-BE49-F238E27FC236}">
                <a16:creationId xmlns:a16="http://schemas.microsoft.com/office/drawing/2014/main" id="{1DF9FE89-C243-B62A-CA1D-7A54C6CC3BB6}"/>
              </a:ext>
            </a:extLst>
          </p:cNvPr>
          <p:cNvCxnSpPr>
            <a:cxnSpLocks/>
          </p:cNvCxnSpPr>
          <p:nvPr/>
        </p:nvCxnSpPr>
        <p:spPr>
          <a:xfrm flipV="1">
            <a:off x="9759951" y="3032372"/>
            <a:ext cx="2035196" cy="93042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53F408A1-559C-00DA-C90E-35949A1EED19}"/>
              </a:ext>
            </a:extLst>
          </p:cNvPr>
          <p:cNvCxnSpPr/>
          <p:nvPr/>
        </p:nvCxnSpPr>
        <p:spPr>
          <a:xfrm flipH="1" flipV="1">
            <a:off x="5602659" y="3666191"/>
            <a:ext cx="1913467" cy="68615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44F28A7-300F-933C-E9D3-E7F7F4F4B9AB}"/>
              </a:ext>
            </a:extLst>
          </p:cNvPr>
          <p:cNvCxnSpPr>
            <a:cxnSpLocks/>
          </p:cNvCxnSpPr>
          <p:nvPr/>
        </p:nvCxnSpPr>
        <p:spPr>
          <a:xfrm flipH="1">
            <a:off x="4981718" y="5284273"/>
            <a:ext cx="2656136" cy="83550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030A781-475E-F184-BC46-94041D4CC3DE}"/>
              </a:ext>
            </a:extLst>
          </p:cNvPr>
          <p:cNvCxnSpPr>
            <a:cxnSpLocks/>
          </p:cNvCxnSpPr>
          <p:nvPr/>
        </p:nvCxnSpPr>
        <p:spPr>
          <a:xfrm flipV="1">
            <a:off x="9759951" y="4599838"/>
            <a:ext cx="2035196" cy="48966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98D6D5BE-1597-4B54-EF30-CD0BB2A18546}"/>
              </a:ext>
            </a:extLst>
          </p:cNvPr>
          <p:cNvCxnSpPr/>
          <p:nvPr/>
        </p:nvCxnSpPr>
        <p:spPr>
          <a:xfrm>
            <a:off x="8362793" y="5533250"/>
            <a:ext cx="0" cy="71427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27EDD55-9629-EBE4-9A67-A3CF26FCD76D}"/>
              </a:ext>
            </a:extLst>
          </p:cNvPr>
          <p:cNvCxnSpPr>
            <a:cxnSpLocks/>
          </p:cNvCxnSpPr>
          <p:nvPr/>
        </p:nvCxnSpPr>
        <p:spPr>
          <a:xfrm>
            <a:off x="9226393" y="5431650"/>
            <a:ext cx="2357568" cy="78627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17704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0D65438-1416-F420-B4CA-115F1F69D00A}"/>
              </a:ext>
            </a:extLst>
          </p:cNvPr>
          <p:cNvSpPr txBox="1">
            <a:spLocks/>
          </p:cNvSpPr>
          <p:nvPr/>
        </p:nvSpPr>
        <p:spPr>
          <a:xfrm>
            <a:off x="359920" y="419193"/>
            <a:ext cx="11472160" cy="1508760"/>
          </a:xfrm>
          <a:prstGeom prst="rect">
            <a:avLst/>
          </a:prstGeom>
          <a:noFill/>
        </p:spPr>
        <p:txBody>
          <a:bodyPr>
            <a:normAutofit fontScale="97500"/>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AU" sz="4500" dirty="0">
                <a:solidFill>
                  <a:schemeClr val="tx1"/>
                </a:solidFill>
              </a:rPr>
              <a:t>Activity 1: Brainstorm – Time management 	</a:t>
            </a:r>
            <a:r>
              <a:rPr lang="en-AU" sz="2100" dirty="0">
                <a:solidFill>
                  <a:schemeClr val="tx1"/>
                </a:solidFill>
              </a:rPr>
              <a:t>(pg.29)</a:t>
            </a:r>
            <a:endParaRPr lang="en-AU" sz="5400" b="1" dirty="0"/>
          </a:p>
        </p:txBody>
      </p:sp>
      <p:sp>
        <p:nvSpPr>
          <p:cNvPr id="4" name="Cloud 3">
            <a:extLst>
              <a:ext uri="{FF2B5EF4-FFF2-40B4-BE49-F238E27FC236}">
                <a16:creationId xmlns:a16="http://schemas.microsoft.com/office/drawing/2014/main" id="{F0D9F6FB-8882-E6AE-435E-7CEFC6483B74}"/>
              </a:ext>
            </a:extLst>
          </p:cNvPr>
          <p:cNvSpPr/>
          <p:nvPr/>
        </p:nvSpPr>
        <p:spPr>
          <a:xfrm>
            <a:off x="4364966" y="2891209"/>
            <a:ext cx="2881223" cy="2035834"/>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266D790-BCF5-A9F7-16D0-4B7283B2E161}"/>
              </a:ext>
            </a:extLst>
          </p:cNvPr>
          <p:cNvSpPr txBox="1"/>
          <p:nvPr/>
        </p:nvSpPr>
        <p:spPr>
          <a:xfrm>
            <a:off x="4744528" y="3308961"/>
            <a:ext cx="2122097" cy="1200329"/>
          </a:xfrm>
          <a:prstGeom prst="rect">
            <a:avLst/>
          </a:prstGeom>
          <a:noFill/>
        </p:spPr>
        <p:txBody>
          <a:bodyPr wrap="square" rtlCol="0">
            <a:spAutoFit/>
          </a:bodyPr>
          <a:lstStyle/>
          <a:p>
            <a:pPr algn="ctr"/>
            <a:r>
              <a:rPr lang="en-US" dirty="0"/>
              <a:t>Time Management Skills </a:t>
            </a:r>
          </a:p>
          <a:p>
            <a:pPr algn="ctr"/>
            <a:r>
              <a:rPr lang="en-US" dirty="0"/>
              <a:t>(to reduce stress and build resilience)</a:t>
            </a:r>
          </a:p>
        </p:txBody>
      </p:sp>
      <p:cxnSp>
        <p:nvCxnSpPr>
          <p:cNvPr id="7" name="Straight Arrow Connector 6">
            <a:extLst>
              <a:ext uri="{FF2B5EF4-FFF2-40B4-BE49-F238E27FC236}">
                <a16:creationId xmlns:a16="http://schemas.microsoft.com/office/drawing/2014/main" id="{DCD9AEA2-53E2-1985-204E-9E2A47E56F0D}"/>
              </a:ext>
            </a:extLst>
          </p:cNvPr>
          <p:cNvCxnSpPr>
            <a:cxnSpLocks/>
          </p:cNvCxnSpPr>
          <p:nvPr/>
        </p:nvCxnSpPr>
        <p:spPr>
          <a:xfrm flipV="1">
            <a:off x="6866625" y="2257389"/>
            <a:ext cx="2035196" cy="93042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1311E99-6E89-FBD0-D67F-1593221CFB35}"/>
              </a:ext>
            </a:extLst>
          </p:cNvPr>
          <p:cNvCxnSpPr/>
          <p:nvPr/>
        </p:nvCxnSpPr>
        <p:spPr>
          <a:xfrm flipH="1" flipV="1">
            <a:off x="2709333" y="2891208"/>
            <a:ext cx="1913467" cy="68615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CB4DCD9-D3EA-7028-F19E-E495CDD258D5}"/>
              </a:ext>
            </a:extLst>
          </p:cNvPr>
          <p:cNvCxnSpPr>
            <a:cxnSpLocks/>
          </p:cNvCxnSpPr>
          <p:nvPr/>
        </p:nvCxnSpPr>
        <p:spPr>
          <a:xfrm flipH="1">
            <a:off x="2088392" y="4509290"/>
            <a:ext cx="2656136" cy="83550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43D0E8A-54BF-CB26-8A6D-BAD8023E7E44}"/>
              </a:ext>
            </a:extLst>
          </p:cNvPr>
          <p:cNvCxnSpPr>
            <a:cxnSpLocks/>
          </p:cNvCxnSpPr>
          <p:nvPr/>
        </p:nvCxnSpPr>
        <p:spPr>
          <a:xfrm flipV="1">
            <a:off x="6866625" y="3824855"/>
            <a:ext cx="2035196" cy="48966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FB031B8-E557-DFFB-7709-1955048A37F5}"/>
              </a:ext>
            </a:extLst>
          </p:cNvPr>
          <p:cNvCxnSpPr/>
          <p:nvPr/>
        </p:nvCxnSpPr>
        <p:spPr>
          <a:xfrm>
            <a:off x="5469467" y="4758267"/>
            <a:ext cx="0" cy="71427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B441236-37C3-8E23-83A1-5732EBA61406}"/>
              </a:ext>
            </a:extLst>
          </p:cNvPr>
          <p:cNvCxnSpPr>
            <a:cxnSpLocks/>
          </p:cNvCxnSpPr>
          <p:nvPr/>
        </p:nvCxnSpPr>
        <p:spPr>
          <a:xfrm>
            <a:off x="6333067" y="4656667"/>
            <a:ext cx="2733660" cy="95765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24BF1A75-5B4C-9053-1F8B-15AFED029713}"/>
              </a:ext>
            </a:extLst>
          </p:cNvPr>
          <p:cNvSpPr txBox="1"/>
          <p:nvPr/>
        </p:nvSpPr>
        <p:spPr>
          <a:xfrm>
            <a:off x="1460419" y="2395079"/>
            <a:ext cx="1653717" cy="646331"/>
          </a:xfrm>
          <a:prstGeom prst="rect">
            <a:avLst/>
          </a:prstGeom>
          <a:noFill/>
          <a:ln w="19050">
            <a:solidFill>
              <a:schemeClr val="accent3">
                <a:lumMod val="60000"/>
                <a:lumOff val="40000"/>
              </a:schemeClr>
            </a:solidFill>
          </a:ln>
        </p:spPr>
        <p:txBody>
          <a:bodyPr wrap="square" rtlCol="0">
            <a:spAutoFit/>
          </a:bodyPr>
          <a:lstStyle/>
          <a:p>
            <a:pPr algn="ctr"/>
            <a:r>
              <a:rPr lang="en-US" dirty="0" err="1"/>
              <a:t>Prioritise</a:t>
            </a:r>
            <a:r>
              <a:rPr lang="en-US" dirty="0"/>
              <a:t> and Plan</a:t>
            </a:r>
          </a:p>
        </p:txBody>
      </p:sp>
      <p:sp>
        <p:nvSpPr>
          <p:cNvPr id="2" name="TextBox 1">
            <a:extLst>
              <a:ext uri="{FF2B5EF4-FFF2-40B4-BE49-F238E27FC236}">
                <a16:creationId xmlns:a16="http://schemas.microsoft.com/office/drawing/2014/main" id="{D2780419-A028-F5D9-A05E-678E19A98D9E}"/>
              </a:ext>
            </a:extLst>
          </p:cNvPr>
          <p:cNvSpPr txBox="1"/>
          <p:nvPr/>
        </p:nvSpPr>
        <p:spPr>
          <a:xfrm>
            <a:off x="8624266" y="1804375"/>
            <a:ext cx="1653717" cy="646331"/>
          </a:xfrm>
          <a:prstGeom prst="rect">
            <a:avLst/>
          </a:prstGeom>
          <a:noFill/>
          <a:ln w="19050">
            <a:solidFill>
              <a:schemeClr val="accent3">
                <a:lumMod val="60000"/>
                <a:lumOff val="40000"/>
              </a:schemeClr>
            </a:solidFill>
          </a:ln>
        </p:spPr>
        <p:txBody>
          <a:bodyPr wrap="square" rtlCol="0">
            <a:spAutoFit/>
          </a:bodyPr>
          <a:lstStyle/>
          <a:p>
            <a:pPr algn="ctr"/>
            <a:r>
              <a:rPr lang="en-US" dirty="0"/>
              <a:t>Set SMART Goals</a:t>
            </a:r>
          </a:p>
        </p:txBody>
      </p:sp>
      <p:sp>
        <p:nvSpPr>
          <p:cNvPr id="6" name="TextBox 5">
            <a:extLst>
              <a:ext uri="{FF2B5EF4-FFF2-40B4-BE49-F238E27FC236}">
                <a16:creationId xmlns:a16="http://schemas.microsoft.com/office/drawing/2014/main" id="{B3EA641D-1B36-E579-20DF-9279724B74D4}"/>
              </a:ext>
            </a:extLst>
          </p:cNvPr>
          <p:cNvSpPr txBox="1"/>
          <p:nvPr/>
        </p:nvSpPr>
        <p:spPr>
          <a:xfrm>
            <a:off x="8727894" y="3613482"/>
            <a:ext cx="1653717" cy="646331"/>
          </a:xfrm>
          <a:prstGeom prst="rect">
            <a:avLst/>
          </a:prstGeom>
          <a:noFill/>
          <a:ln w="19050">
            <a:solidFill>
              <a:schemeClr val="accent3">
                <a:lumMod val="60000"/>
                <a:lumOff val="40000"/>
              </a:schemeClr>
            </a:solidFill>
          </a:ln>
        </p:spPr>
        <p:txBody>
          <a:bodyPr wrap="square" rtlCol="0">
            <a:spAutoFit/>
          </a:bodyPr>
          <a:lstStyle/>
          <a:p>
            <a:pPr algn="ctr"/>
            <a:r>
              <a:rPr lang="en-US" dirty="0"/>
              <a:t>Avoid Procrastination</a:t>
            </a:r>
          </a:p>
        </p:txBody>
      </p:sp>
      <p:sp>
        <p:nvSpPr>
          <p:cNvPr id="8" name="TextBox 7">
            <a:extLst>
              <a:ext uri="{FF2B5EF4-FFF2-40B4-BE49-F238E27FC236}">
                <a16:creationId xmlns:a16="http://schemas.microsoft.com/office/drawing/2014/main" id="{669D1CA9-59ED-3DC2-9E5B-DFA08DE781A6}"/>
              </a:ext>
            </a:extLst>
          </p:cNvPr>
          <p:cNvSpPr txBox="1"/>
          <p:nvPr/>
        </p:nvSpPr>
        <p:spPr>
          <a:xfrm>
            <a:off x="8359955" y="5555246"/>
            <a:ext cx="1653717" cy="369332"/>
          </a:xfrm>
          <a:prstGeom prst="rect">
            <a:avLst/>
          </a:prstGeom>
          <a:noFill/>
          <a:ln w="19050">
            <a:solidFill>
              <a:schemeClr val="accent3">
                <a:lumMod val="60000"/>
                <a:lumOff val="40000"/>
              </a:schemeClr>
            </a:solidFill>
          </a:ln>
        </p:spPr>
        <p:txBody>
          <a:bodyPr wrap="square" rtlCol="0">
            <a:spAutoFit/>
          </a:bodyPr>
          <a:lstStyle/>
          <a:p>
            <a:pPr algn="ctr"/>
            <a:r>
              <a:rPr lang="en-US" dirty="0"/>
              <a:t>Seek Support</a:t>
            </a:r>
          </a:p>
        </p:txBody>
      </p:sp>
      <p:sp>
        <p:nvSpPr>
          <p:cNvPr id="9" name="TextBox 8">
            <a:extLst>
              <a:ext uri="{FF2B5EF4-FFF2-40B4-BE49-F238E27FC236}">
                <a16:creationId xmlns:a16="http://schemas.microsoft.com/office/drawing/2014/main" id="{2B9B6C6E-B310-3E0C-2D33-B677B775C9B5}"/>
              </a:ext>
            </a:extLst>
          </p:cNvPr>
          <p:cNvSpPr txBox="1"/>
          <p:nvPr/>
        </p:nvSpPr>
        <p:spPr>
          <a:xfrm>
            <a:off x="4619357" y="5490972"/>
            <a:ext cx="1653717" cy="923330"/>
          </a:xfrm>
          <a:prstGeom prst="rect">
            <a:avLst/>
          </a:prstGeom>
          <a:noFill/>
          <a:ln w="19050">
            <a:solidFill>
              <a:schemeClr val="accent3">
                <a:lumMod val="60000"/>
                <a:lumOff val="40000"/>
              </a:schemeClr>
            </a:solidFill>
          </a:ln>
        </p:spPr>
        <p:txBody>
          <a:bodyPr wrap="square" rtlCol="0">
            <a:spAutoFit/>
          </a:bodyPr>
          <a:lstStyle/>
          <a:p>
            <a:pPr algn="ctr"/>
            <a:r>
              <a:rPr lang="en-US" dirty="0"/>
              <a:t>Take Breaks and Practice Self-care</a:t>
            </a:r>
          </a:p>
        </p:txBody>
      </p:sp>
      <p:sp>
        <p:nvSpPr>
          <p:cNvPr id="10" name="TextBox 9">
            <a:extLst>
              <a:ext uri="{FF2B5EF4-FFF2-40B4-BE49-F238E27FC236}">
                <a16:creationId xmlns:a16="http://schemas.microsoft.com/office/drawing/2014/main" id="{5A38F43B-C214-1014-FBA9-EFBB8BB332B0}"/>
              </a:ext>
            </a:extLst>
          </p:cNvPr>
          <p:cNvSpPr txBox="1"/>
          <p:nvPr/>
        </p:nvSpPr>
        <p:spPr>
          <a:xfrm>
            <a:off x="749539" y="4967987"/>
            <a:ext cx="1653717" cy="646331"/>
          </a:xfrm>
          <a:prstGeom prst="rect">
            <a:avLst/>
          </a:prstGeom>
          <a:noFill/>
          <a:ln w="19050">
            <a:solidFill>
              <a:schemeClr val="accent3">
                <a:lumMod val="60000"/>
                <a:lumOff val="40000"/>
              </a:schemeClr>
            </a:solidFill>
          </a:ln>
        </p:spPr>
        <p:txBody>
          <a:bodyPr wrap="square" rtlCol="0">
            <a:spAutoFit/>
          </a:bodyPr>
          <a:lstStyle/>
          <a:p>
            <a:pPr algn="ctr"/>
            <a:r>
              <a:rPr lang="en-US" dirty="0"/>
              <a:t>Reflect and Adjust</a:t>
            </a:r>
          </a:p>
        </p:txBody>
      </p:sp>
      <p:sp>
        <p:nvSpPr>
          <p:cNvPr id="21" name="TextBox 20">
            <a:extLst>
              <a:ext uri="{FF2B5EF4-FFF2-40B4-BE49-F238E27FC236}">
                <a16:creationId xmlns:a16="http://schemas.microsoft.com/office/drawing/2014/main" id="{44A96EE0-CE31-BD1F-BE1D-11A996905558}"/>
              </a:ext>
            </a:extLst>
          </p:cNvPr>
          <p:cNvSpPr txBox="1"/>
          <p:nvPr/>
        </p:nvSpPr>
        <p:spPr>
          <a:xfrm>
            <a:off x="359920" y="2025747"/>
            <a:ext cx="1653717" cy="369332"/>
          </a:xfrm>
          <a:prstGeom prst="rect">
            <a:avLst/>
          </a:prstGeom>
          <a:noFill/>
        </p:spPr>
        <p:txBody>
          <a:bodyPr wrap="square" rtlCol="0">
            <a:spAutoFit/>
          </a:bodyPr>
          <a:lstStyle/>
          <a:p>
            <a:pPr algn="ctr"/>
            <a:r>
              <a:rPr lang="en-US" dirty="0"/>
              <a:t>To-do lists</a:t>
            </a:r>
          </a:p>
        </p:txBody>
      </p:sp>
      <p:sp>
        <p:nvSpPr>
          <p:cNvPr id="22" name="TextBox 21">
            <a:extLst>
              <a:ext uri="{FF2B5EF4-FFF2-40B4-BE49-F238E27FC236}">
                <a16:creationId xmlns:a16="http://schemas.microsoft.com/office/drawing/2014/main" id="{1B696E4B-BBFE-07A5-B275-BA8F821A1E67}"/>
              </a:ext>
            </a:extLst>
          </p:cNvPr>
          <p:cNvSpPr txBox="1"/>
          <p:nvPr/>
        </p:nvSpPr>
        <p:spPr>
          <a:xfrm>
            <a:off x="284755" y="3107063"/>
            <a:ext cx="1653717" cy="646331"/>
          </a:xfrm>
          <a:prstGeom prst="rect">
            <a:avLst/>
          </a:prstGeom>
          <a:noFill/>
        </p:spPr>
        <p:txBody>
          <a:bodyPr wrap="square" rtlCol="0">
            <a:spAutoFit/>
          </a:bodyPr>
          <a:lstStyle/>
          <a:p>
            <a:pPr algn="ctr"/>
            <a:r>
              <a:rPr lang="en-US" dirty="0"/>
              <a:t>Identify order of importance</a:t>
            </a:r>
          </a:p>
        </p:txBody>
      </p:sp>
      <p:sp>
        <p:nvSpPr>
          <p:cNvPr id="23" name="TextBox 22">
            <a:extLst>
              <a:ext uri="{FF2B5EF4-FFF2-40B4-BE49-F238E27FC236}">
                <a16:creationId xmlns:a16="http://schemas.microsoft.com/office/drawing/2014/main" id="{F4C201E2-C101-7CE1-4ABA-9F8C112C1B27}"/>
              </a:ext>
            </a:extLst>
          </p:cNvPr>
          <p:cNvSpPr txBox="1"/>
          <p:nvPr/>
        </p:nvSpPr>
        <p:spPr>
          <a:xfrm>
            <a:off x="2709333" y="1972186"/>
            <a:ext cx="1653717" cy="646331"/>
          </a:xfrm>
          <a:prstGeom prst="rect">
            <a:avLst/>
          </a:prstGeom>
          <a:noFill/>
        </p:spPr>
        <p:txBody>
          <a:bodyPr wrap="square" rtlCol="0">
            <a:spAutoFit/>
          </a:bodyPr>
          <a:lstStyle/>
          <a:p>
            <a:pPr algn="ctr"/>
            <a:r>
              <a:rPr lang="en-US" dirty="0"/>
              <a:t>Have a plan of attack</a:t>
            </a:r>
          </a:p>
        </p:txBody>
      </p:sp>
      <p:sp>
        <p:nvSpPr>
          <p:cNvPr id="24" name="TextBox 23">
            <a:extLst>
              <a:ext uri="{FF2B5EF4-FFF2-40B4-BE49-F238E27FC236}">
                <a16:creationId xmlns:a16="http://schemas.microsoft.com/office/drawing/2014/main" id="{140C8740-BF83-C48D-0992-592FA9B6E24F}"/>
              </a:ext>
            </a:extLst>
          </p:cNvPr>
          <p:cNvSpPr txBox="1"/>
          <p:nvPr/>
        </p:nvSpPr>
        <p:spPr>
          <a:xfrm>
            <a:off x="-71790" y="4261636"/>
            <a:ext cx="1965350" cy="646331"/>
          </a:xfrm>
          <a:prstGeom prst="rect">
            <a:avLst/>
          </a:prstGeom>
          <a:noFill/>
        </p:spPr>
        <p:txBody>
          <a:bodyPr wrap="square" rtlCol="0">
            <a:spAutoFit/>
          </a:bodyPr>
          <a:lstStyle/>
          <a:p>
            <a:pPr algn="ctr"/>
            <a:r>
              <a:rPr lang="en-US" dirty="0"/>
              <a:t>Evaluate what works for you</a:t>
            </a:r>
          </a:p>
        </p:txBody>
      </p:sp>
      <p:sp>
        <p:nvSpPr>
          <p:cNvPr id="25" name="TextBox 24">
            <a:extLst>
              <a:ext uri="{FF2B5EF4-FFF2-40B4-BE49-F238E27FC236}">
                <a16:creationId xmlns:a16="http://schemas.microsoft.com/office/drawing/2014/main" id="{80B2FE95-1B3E-7F23-AA83-631BB1FF87AF}"/>
              </a:ext>
            </a:extLst>
          </p:cNvPr>
          <p:cNvSpPr txBox="1"/>
          <p:nvPr/>
        </p:nvSpPr>
        <p:spPr>
          <a:xfrm>
            <a:off x="0" y="5726453"/>
            <a:ext cx="1653717" cy="646331"/>
          </a:xfrm>
          <a:prstGeom prst="rect">
            <a:avLst/>
          </a:prstGeom>
          <a:noFill/>
        </p:spPr>
        <p:txBody>
          <a:bodyPr wrap="square" rtlCol="0">
            <a:spAutoFit/>
          </a:bodyPr>
          <a:lstStyle/>
          <a:p>
            <a:pPr algn="ctr"/>
            <a:r>
              <a:rPr lang="en-US" dirty="0"/>
              <a:t>Make changes where needed</a:t>
            </a:r>
          </a:p>
        </p:txBody>
      </p:sp>
      <p:sp>
        <p:nvSpPr>
          <p:cNvPr id="26" name="TextBox 25">
            <a:extLst>
              <a:ext uri="{FF2B5EF4-FFF2-40B4-BE49-F238E27FC236}">
                <a16:creationId xmlns:a16="http://schemas.microsoft.com/office/drawing/2014/main" id="{027394E0-B439-4EFF-8F4D-FF1FF9E4E0B3}"/>
              </a:ext>
            </a:extLst>
          </p:cNvPr>
          <p:cNvSpPr txBox="1"/>
          <p:nvPr/>
        </p:nvSpPr>
        <p:spPr>
          <a:xfrm>
            <a:off x="10538283" y="1710489"/>
            <a:ext cx="1653717" cy="1477328"/>
          </a:xfrm>
          <a:prstGeom prst="rect">
            <a:avLst/>
          </a:prstGeom>
          <a:noFill/>
        </p:spPr>
        <p:txBody>
          <a:bodyPr wrap="square" rtlCol="0">
            <a:spAutoFit/>
          </a:bodyPr>
          <a:lstStyle/>
          <a:p>
            <a:r>
              <a:rPr lang="en-US" dirty="0"/>
              <a:t>Specific</a:t>
            </a:r>
          </a:p>
          <a:p>
            <a:r>
              <a:rPr lang="en-US" dirty="0"/>
              <a:t>Measurable </a:t>
            </a:r>
          </a:p>
          <a:p>
            <a:r>
              <a:rPr lang="en-US" dirty="0"/>
              <a:t>Achievable</a:t>
            </a:r>
          </a:p>
          <a:p>
            <a:r>
              <a:rPr lang="en-US" dirty="0"/>
              <a:t>Realistic</a:t>
            </a:r>
          </a:p>
          <a:p>
            <a:r>
              <a:rPr lang="en-US" dirty="0"/>
              <a:t>Timely</a:t>
            </a:r>
          </a:p>
        </p:txBody>
      </p:sp>
      <p:sp>
        <p:nvSpPr>
          <p:cNvPr id="27" name="TextBox 26">
            <a:extLst>
              <a:ext uri="{FF2B5EF4-FFF2-40B4-BE49-F238E27FC236}">
                <a16:creationId xmlns:a16="http://schemas.microsoft.com/office/drawing/2014/main" id="{F4878960-09FD-8F28-164C-54CB9238C854}"/>
              </a:ext>
            </a:extLst>
          </p:cNvPr>
          <p:cNvSpPr txBox="1"/>
          <p:nvPr/>
        </p:nvSpPr>
        <p:spPr>
          <a:xfrm>
            <a:off x="9188683" y="733040"/>
            <a:ext cx="1653717" cy="923330"/>
          </a:xfrm>
          <a:prstGeom prst="rect">
            <a:avLst/>
          </a:prstGeom>
          <a:noFill/>
        </p:spPr>
        <p:txBody>
          <a:bodyPr wrap="square" rtlCol="0">
            <a:spAutoFit/>
          </a:bodyPr>
          <a:lstStyle/>
          <a:p>
            <a:pPr algn="ctr"/>
            <a:r>
              <a:rPr lang="en-US" dirty="0"/>
              <a:t>Break large tasks into small steps</a:t>
            </a:r>
          </a:p>
        </p:txBody>
      </p:sp>
      <p:sp>
        <p:nvSpPr>
          <p:cNvPr id="29" name="TextBox 28">
            <a:extLst>
              <a:ext uri="{FF2B5EF4-FFF2-40B4-BE49-F238E27FC236}">
                <a16:creationId xmlns:a16="http://schemas.microsoft.com/office/drawing/2014/main" id="{CCB6B57D-85CA-1E19-678D-13D43AB233DA}"/>
              </a:ext>
            </a:extLst>
          </p:cNvPr>
          <p:cNvSpPr txBox="1"/>
          <p:nvPr/>
        </p:nvSpPr>
        <p:spPr>
          <a:xfrm>
            <a:off x="10381611" y="3798148"/>
            <a:ext cx="1653717" cy="923330"/>
          </a:xfrm>
          <a:prstGeom prst="rect">
            <a:avLst/>
          </a:prstGeom>
          <a:noFill/>
        </p:spPr>
        <p:txBody>
          <a:bodyPr wrap="square" rtlCol="0">
            <a:spAutoFit/>
          </a:bodyPr>
          <a:lstStyle/>
          <a:p>
            <a:pPr algn="ctr"/>
            <a:r>
              <a:rPr lang="en-US" dirty="0"/>
              <a:t>Set strategies to help you avoid this</a:t>
            </a:r>
          </a:p>
        </p:txBody>
      </p:sp>
      <p:sp>
        <p:nvSpPr>
          <p:cNvPr id="30" name="TextBox 29">
            <a:extLst>
              <a:ext uri="{FF2B5EF4-FFF2-40B4-BE49-F238E27FC236}">
                <a16:creationId xmlns:a16="http://schemas.microsoft.com/office/drawing/2014/main" id="{AAFF58B8-4DE8-D08F-FC92-C74F8166592B}"/>
              </a:ext>
            </a:extLst>
          </p:cNvPr>
          <p:cNvSpPr txBox="1"/>
          <p:nvPr/>
        </p:nvSpPr>
        <p:spPr>
          <a:xfrm>
            <a:off x="10178363" y="5331809"/>
            <a:ext cx="1653717" cy="923330"/>
          </a:xfrm>
          <a:prstGeom prst="rect">
            <a:avLst/>
          </a:prstGeom>
          <a:noFill/>
        </p:spPr>
        <p:txBody>
          <a:bodyPr wrap="square" rtlCol="0">
            <a:spAutoFit/>
          </a:bodyPr>
          <a:lstStyle/>
          <a:p>
            <a:pPr algn="ctr"/>
            <a:r>
              <a:rPr lang="en-US" dirty="0"/>
              <a:t>Reach out for help when you need it</a:t>
            </a:r>
          </a:p>
        </p:txBody>
      </p:sp>
      <p:sp>
        <p:nvSpPr>
          <p:cNvPr id="31" name="TextBox 30">
            <a:extLst>
              <a:ext uri="{FF2B5EF4-FFF2-40B4-BE49-F238E27FC236}">
                <a16:creationId xmlns:a16="http://schemas.microsoft.com/office/drawing/2014/main" id="{6B5B62B7-C0C2-858A-B590-0F07D4AE83A1}"/>
              </a:ext>
            </a:extLst>
          </p:cNvPr>
          <p:cNvSpPr txBox="1"/>
          <p:nvPr/>
        </p:nvSpPr>
        <p:spPr>
          <a:xfrm>
            <a:off x="6039766" y="5614318"/>
            <a:ext cx="1653717" cy="646331"/>
          </a:xfrm>
          <a:prstGeom prst="rect">
            <a:avLst/>
          </a:prstGeom>
          <a:noFill/>
        </p:spPr>
        <p:txBody>
          <a:bodyPr wrap="square" rtlCol="0">
            <a:spAutoFit/>
          </a:bodyPr>
          <a:lstStyle/>
          <a:p>
            <a:pPr algn="ctr"/>
            <a:r>
              <a:rPr lang="en-US" dirty="0"/>
              <a:t>Rest and recharge</a:t>
            </a:r>
          </a:p>
        </p:txBody>
      </p:sp>
      <p:sp>
        <p:nvSpPr>
          <p:cNvPr id="32" name="TextBox 31">
            <a:extLst>
              <a:ext uri="{FF2B5EF4-FFF2-40B4-BE49-F238E27FC236}">
                <a16:creationId xmlns:a16="http://schemas.microsoft.com/office/drawing/2014/main" id="{D4644132-2227-6931-9BBB-901FDE2B7EFE}"/>
              </a:ext>
            </a:extLst>
          </p:cNvPr>
          <p:cNvSpPr txBox="1"/>
          <p:nvPr/>
        </p:nvSpPr>
        <p:spPr>
          <a:xfrm>
            <a:off x="2913739" y="5555246"/>
            <a:ext cx="1653717" cy="1200329"/>
          </a:xfrm>
          <a:prstGeom prst="rect">
            <a:avLst/>
          </a:prstGeom>
          <a:noFill/>
        </p:spPr>
        <p:txBody>
          <a:bodyPr wrap="square" rtlCol="0">
            <a:spAutoFit/>
          </a:bodyPr>
          <a:lstStyle/>
          <a:p>
            <a:pPr algn="ctr"/>
            <a:r>
              <a:rPr lang="en-US" dirty="0"/>
              <a:t>Activities that promote relaxation and well-being</a:t>
            </a:r>
          </a:p>
        </p:txBody>
      </p:sp>
    </p:spTree>
    <p:extLst>
      <p:ext uri="{BB962C8B-B14F-4D97-AF65-F5344CB8AC3E}">
        <p14:creationId xmlns:p14="http://schemas.microsoft.com/office/powerpoint/2010/main" val="2706727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strips(downLeft)">
                                      <p:cBhvr>
                                        <p:cTn id="7" dur="500"/>
                                        <p:tgtEl>
                                          <p:spTgt spid="2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strips(downLeft)">
                                      <p:cBhvr>
                                        <p:cTn id="10" dur="500"/>
                                        <p:tgtEl>
                                          <p:spTgt spid="21"/>
                                        </p:tgtEl>
                                      </p:cBhvr>
                                    </p:animEffect>
                                  </p:childTnLst>
                                </p:cTn>
                              </p:par>
                              <p:par>
                                <p:cTn id="11" presetID="18" presetClass="entr" presetSubtype="12"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strips(downLeft)">
                                      <p:cBhvr>
                                        <p:cTn id="13" dur="500"/>
                                        <p:tgtEl>
                                          <p:spTgt spid="20"/>
                                        </p:tgtEl>
                                      </p:cBhvr>
                                    </p:animEffect>
                                  </p:childTnLst>
                                </p:cTn>
                              </p:par>
                              <p:par>
                                <p:cTn id="14" presetID="18" presetClass="entr" presetSubtype="12"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strips(downLeft)">
                                      <p:cBhvr>
                                        <p:cTn id="16" dur="5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8" presetClass="entr" presetSubtype="12"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strips(downLeft)">
                                      <p:cBhvr>
                                        <p:cTn id="21" dur="500"/>
                                        <p:tgtEl>
                                          <p:spTgt spid="2"/>
                                        </p:tgtEl>
                                      </p:cBhvr>
                                    </p:animEffect>
                                  </p:childTnLst>
                                </p:cTn>
                              </p:par>
                              <p:par>
                                <p:cTn id="22" presetID="18" presetClass="entr" presetSubtype="12"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strips(downLeft)">
                                      <p:cBhvr>
                                        <p:cTn id="24" dur="500"/>
                                        <p:tgtEl>
                                          <p:spTgt spid="27"/>
                                        </p:tgtEl>
                                      </p:cBhvr>
                                    </p:animEffect>
                                  </p:childTnLst>
                                </p:cTn>
                              </p:par>
                              <p:par>
                                <p:cTn id="25" presetID="18" presetClass="entr" presetSubtype="12"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strips(downLeft)">
                                      <p:cBhvr>
                                        <p:cTn id="27" dur="500"/>
                                        <p:tgtEl>
                                          <p:spTgt spid="26"/>
                                        </p:tgtEl>
                                      </p:cBhvr>
                                    </p:animEffect>
                                  </p:childTnLst>
                                </p:cTn>
                              </p:par>
                            </p:childTnLst>
                          </p:cTn>
                        </p:par>
                      </p:childTnLst>
                    </p:cTn>
                  </p:par>
                  <p:par>
                    <p:cTn id="28" fill="hold">
                      <p:stCondLst>
                        <p:cond delay="indefinite"/>
                      </p:stCondLst>
                      <p:childTnLst>
                        <p:par>
                          <p:cTn id="29" fill="hold">
                            <p:stCondLst>
                              <p:cond delay="0"/>
                            </p:stCondLst>
                            <p:childTnLst>
                              <p:par>
                                <p:cTn id="30" presetID="18" presetClass="entr" presetSubtype="12"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strips(downLeft)">
                                      <p:cBhvr>
                                        <p:cTn id="32" dur="500"/>
                                        <p:tgtEl>
                                          <p:spTgt spid="6"/>
                                        </p:tgtEl>
                                      </p:cBhvr>
                                    </p:animEffect>
                                  </p:childTnLst>
                                </p:cTn>
                              </p:par>
                              <p:par>
                                <p:cTn id="33" presetID="18" presetClass="entr" presetSubtype="12"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strips(downLeft)">
                                      <p:cBhvr>
                                        <p:cTn id="35" dur="500"/>
                                        <p:tgtEl>
                                          <p:spTgt spid="29"/>
                                        </p:tgtEl>
                                      </p:cBhvr>
                                    </p:animEffect>
                                  </p:childTnLst>
                                </p:cTn>
                              </p:par>
                            </p:childTnLst>
                          </p:cTn>
                        </p:par>
                      </p:childTnLst>
                    </p:cTn>
                  </p:par>
                  <p:par>
                    <p:cTn id="36" fill="hold">
                      <p:stCondLst>
                        <p:cond delay="indefinite"/>
                      </p:stCondLst>
                      <p:childTnLst>
                        <p:par>
                          <p:cTn id="37" fill="hold">
                            <p:stCondLst>
                              <p:cond delay="0"/>
                            </p:stCondLst>
                            <p:childTnLst>
                              <p:par>
                                <p:cTn id="38" presetID="18" presetClass="entr" presetSubtype="12" fill="hold" grpId="0" nodeType="click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strips(downLeft)">
                                      <p:cBhvr>
                                        <p:cTn id="40" dur="500"/>
                                        <p:tgtEl>
                                          <p:spTgt spid="30"/>
                                        </p:tgtEl>
                                      </p:cBhvr>
                                    </p:animEffect>
                                  </p:childTnLst>
                                </p:cTn>
                              </p:par>
                              <p:par>
                                <p:cTn id="41" presetID="18" presetClass="entr" presetSubtype="12"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strips(downLeft)">
                                      <p:cBhvr>
                                        <p:cTn id="43" dur="500"/>
                                        <p:tgtEl>
                                          <p:spTgt spid="8"/>
                                        </p:tgtEl>
                                      </p:cBhvr>
                                    </p:animEffect>
                                  </p:childTnLst>
                                </p:cTn>
                              </p:par>
                            </p:childTnLst>
                          </p:cTn>
                        </p:par>
                      </p:childTnLst>
                    </p:cTn>
                  </p:par>
                  <p:par>
                    <p:cTn id="44" fill="hold">
                      <p:stCondLst>
                        <p:cond delay="indefinite"/>
                      </p:stCondLst>
                      <p:childTnLst>
                        <p:par>
                          <p:cTn id="45" fill="hold">
                            <p:stCondLst>
                              <p:cond delay="0"/>
                            </p:stCondLst>
                            <p:childTnLst>
                              <p:par>
                                <p:cTn id="46" presetID="18" presetClass="entr" presetSubtype="12" fill="hold" grpId="0" nodeType="click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strips(downLeft)">
                                      <p:cBhvr>
                                        <p:cTn id="48" dur="500"/>
                                        <p:tgtEl>
                                          <p:spTgt spid="9"/>
                                        </p:tgtEl>
                                      </p:cBhvr>
                                    </p:animEffect>
                                  </p:childTnLst>
                                </p:cTn>
                              </p:par>
                              <p:par>
                                <p:cTn id="49" presetID="18" presetClass="entr" presetSubtype="12"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strips(downLeft)">
                                      <p:cBhvr>
                                        <p:cTn id="51" dur="500"/>
                                        <p:tgtEl>
                                          <p:spTgt spid="31"/>
                                        </p:tgtEl>
                                      </p:cBhvr>
                                    </p:animEffect>
                                  </p:childTnLst>
                                </p:cTn>
                              </p:par>
                              <p:par>
                                <p:cTn id="52" presetID="18" presetClass="entr" presetSubtype="12" fill="hold" grpId="0" nodeType="with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strips(downLeft)">
                                      <p:cBhvr>
                                        <p:cTn id="54" dur="500"/>
                                        <p:tgtEl>
                                          <p:spTgt spid="32"/>
                                        </p:tgtEl>
                                      </p:cBhvr>
                                    </p:animEffect>
                                  </p:childTnLst>
                                </p:cTn>
                              </p:par>
                            </p:childTnLst>
                          </p:cTn>
                        </p:par>
                      </p:childTnLst>
                    </p:cTn>
                  </p:par>
                  <p:par>
                    <p:cTn id="55" fill="hold">
                      <p:stCondLst>
                        <p:cond delay="indefinite"/>
                      </p:stCondLst>
                      <p:childTnLst>
                        <p:par>
                          <p:cTn id="56" fill="hold">
                            <p:stCondLst>
                              <p:cond delay="0"/>
                            </p:stCondLst>
                            <p:childTnLst>
                              <p:par>
                                <p:cTn id="57" presetID="18" presetClass="entr" presetSubtype="12" fill="hold" grpId="0" nodeType="click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strips(downLeft)">
                                      <p:cBhvr>
                                        <p:cTn id="59" dur="500"/>
                                        <p:tgtEl>
                                          <p:spTgt spid="24"/>
                                        </p:tgtEl>
                                      </p:cBhvr>
                                    </p:animEffect>
                                  </p:childTnLst>
                                </p:cTn>
                              </p:par>
                              <p:par>
                                <p:cTn id="60" presetID="18" presetClass="entr" presetSubtype="12" fill="hold" grpId="0" nodeType="withEffect">
                                  <p:stCondLst>
                                    <p:cond delay="0"/>
                                  </p:stCondLst>
                                  <p:childTnLst>
                                    <p:set>
                                      <p:cBhvr>
                                        <p:cTn id="61" dur="1" fill="hold">
                                          <p:stCondLst>
                                            <p:cond delay="0"/>
                                          </p:stCondLst>
                                        </p:cTn>
                                        <p:tgtEl>
                                          <p:spTgt spid="10"/>
                                        </p:tgtEl>
                                        <p:attrNameLst>
                                          <p:attrName>style.visibility</p:attrName>
                                        </p:attrNameLst>
                                      </p:cBhvr>
                                      <p:to>
                                        <p:strVal val="visible"/>
                                      </p:to>
                                    </p:set>
                                    <p:animEffect transition="in" filter="strips(downLeft)">
                                      <p:cBhvr>
                                        <p:cTn id="62" dur="500"/>
                                        <p:tgtEl>
                                          <p:spTgt spid="10"/>
                                        </p:tgtEl>
                                      </p:cBhvr>
                                    </p:animEffect>
                                  </p:childTnLst>
                                </p:cTn>
                              </p:par>
                              <p:par>
                                <p:cTn id="63" presetID="18" presetClass="entr" presetSubtype="12"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strips(downLeft)">
                                      <p:cBhvr>
                                        <p:cTn id="6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 grpId="0" animBg="1"/>
      <p:bldP spid="6" grpId="0" animBg="1"/>
      <p:bldP spid="8" grpId="0" animBg="1"/>
      <p:bldP spid="9" grpId="0" animBg="1"/>
      <p:bldP spid="10" grpId="0" animBg="1"/>
      <p:bldP spid="21" grpId="0"/>
      <p:bldP spid="22" grpId="0"/>
      <p:bldP spid="23" grpId="0"/>
      <p:bldP spid="24" grpId="0"/>
      <p:bldP spid="25" grpId="0"/>
      <p:bldP spid="26" grpId="0"/>
      <p:bldP spid="27" grpId="0"/>
      <p:bldP spid="29" grpId="0"/>
      <p:bldP spid="30" grpId="0"/>
      <p:bldP spid="31" grpId="0"/>
      <p:bldP spid="3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62E79-C25E-5AA9-2C11-9DA6DE380B4C}"/>
              </a:ext>
            </a:extLst>
          </p:cNvPr>
          <p:cNvSpPr>
            <a:spLocks noGrp="1"/>
          </p:cNvSpPr>
          <p:nvPr>
            <p:ph type="title"/>
          </p:nvPr>
        </p:nvSpPr>
        <p:spPr>
          <a:xfrm>
            <a:off x="754623" y="279861"/>
            <a:ext cx="10767408" cy="1508760"/>
          </a:xfrm>
        </p:spPr>
        <p:txBody>
          <a:bodyPr>
            <a:normAutofit/>
          </a:bodyPr>
          <a:lstStyle/>
          <a:p>
            <a:r>
              <a:rPr lang="en-US" dirty="0"/>
              <a:t>Activity 2: Goal Setting &amp; Resilience   </a:t>
            </a:r>
            <a:r>
              <a:rPr lang="en-US" sz="2000" dirty="0"/>
              <a:t>(</a:t>
            </a:r>
            <a:r>
              <a:rPr lang="en-AU" sz="2000" dirty="0"/>
              <a:t>Pg. 30)</a:t>
            </a:r>
            <a:endParaRPr lang="en-US" dirty="0"/>
          </a:p>
        </p:txBody>
      </p:sp>
      <p:pic>
        <p:nvPicPr>
          <p:cNvPr id="4" name="Picture 3" descr="A set of colorful sticky notes&#10;&#10;Description automatically generated">
            <a:extLst>
              <a:ext uri="{FF2B5EF4-FFF2-40B4-BE49-F238E27FC236}">
                <a16:creationId xmlns:a16="http://schemas.microsoft.com/office/drawing/2014/main" id="{895F6025-D281-544C-635A-5CF2153C288E}"/>
              </a:ext>
            </a:extLst>
          </p:cNvPr>
          <p:cNvPicPr>
            <a:picLocks noChangeAspect="1"/>
          </p:cNvPicPr>
          <p:nvPr/>
        </p:nvPicPr>
        <p:blipFill rotWithShape="1">
          <a:blip r:embed="rId3"/>
          <a:srcRect l="5409" r="5236" b="1"/>
          <a:stretch/>
        </p:blipFill>
        <p:spPr>
          <a:xfrm>
            <a:off x="483" y="1822028"/>
            <a:ext cx="4342417" cy="5035972"/>
          </a:xfrm>
          <a:prstGeom prst="rect">
            <a:avLst/>
          </a:prstGeom>
        </p:spPr>
      </p:pic>
      <p:sp>
        <p:nvSpPr>
          <p:cNvPr id="3" name="Content Placeholder 2">
            <a:extLst>
              <a:ext uri="{FF2B5EF4-FFF2-40B4-BE49-F238E27FC236}">
                <a16:creationId xmlns:a16="http://schemas.microsoft.com/office/drawing/2014/main" id="{AFBBFAA3-CA07-EDDF-738A-D1BB0BDEFA32}"/>
              </a:ext>
            </a:extLst>
          </p:cNvPr>
          <p:cNvSpPr>
            <a:spLocks noGrp="1"/>
          </p:cNvSpPr>
          <p:nvPr>
            <p:ph idx="1"/>
          </p:nvPr>
        </p:nvSpPr>
        <p:spPr>
          <a:xfrm>
            <a:off x="4772025" y="2011679"/>
            <a:ext cx="7198302" cy="4707775"/>
          </a:xfrm>
        </p:spPr>
        <p:txBody>
          <a:bodyPr>
            <a:normAutofit fontScale="85000" lnSpcReduction="20000"/>
          </a:bodyPr>
          <a:lstStyle/>
          <a:p>
            <a:r>
              <a:rPr lang="en-AU" sz="2000" dirty="0"/>
              <a:t>If you read the biographies of elite sports people, actors, political and world leaders, they all talk about their dreams and goals. Having short-term as well as long-term goals is a great way to help you realise your full potential, and can give you a focus in your life, today and into the future.</a:t>
            </a:r>
            <a:endParaRPr lang="en-US" sz="2000" dirty="0"/>
          </a:p>
          <a:p>
            <a:endParaRPr lang="en-US" sz="2000" dirty="0"/>
          </a:p>
          <a:p>
            <a:r>
              <a:rPr lang="en-US" sz="2000" dirty="0"/>
              <a:t>Goal setting is important for resilience as </a:t>
            </a:r>
            <a:br>
              <a:rPr lang="en-US" sz="2000" dirty="0"/>
            </a:br>
            <a:r>
              <a:rPr lang="en-US" sz="2000" dirty="0"/>
              <a:t>it helps to keep us motivated and on track </a:t>
            </a:r>
            <a:br>
              <a:rPr lang="en-US" sz="2000" dirty="0"/>
            </a:br>
            <a:r>
              <a:rPr lang="en-US" sz="2000" dirty="0"/>
              <a:t>with what we want to achieve. </a:t>
            </a:r>
          </a:p>
          <a:p>
            <a:r>
              <a:rPr lang="en-US" sz="2000" dirty="0"/>
              <a:t>Planning our goals also helps us to stay on </a:t>
            </a:r>
            <a:br>
              <a:rPr lang="en-US" sz="2000" dirty="0"/>
            </a:br>
            <a:r>
              <a:rPr lang="en-US" sz="2000" dirty="0"/>
              <a:t>track when obstacles strike!</a:t>
            </a:r>
          </a:p>
          <a:p>
            <a:pPr marL="0" indent="0">
              <a:buNone/>
            </a:pPr>
            <a:endParaRPr lang="en-US" sz="2000" dirty="0"/>
          </a:p>
          <a:p>
            <a:r>
              <a:rPr lang="en-US" sz="2000" dirty="0"/>
              <a:t>While watching the video:</a:t>
            </a:r>
          </a:p>
          <a:p>
            <a:pPr lvl="2"/>
            <a:r>
              <a:rPr lang="en-US" sz="2000" dirty="0"/>
              <a:t>List the 4 easy steps for goal setting. </a:t>
            </a:r>
          </a:p>
          <a:p>
            <a:pPr lvl="2"/>
            <a:r>
              <a:rPr lang="en-US" sz="2000" dirty="0"/>
              <a:t>Write one sentence to describe each.</a:t>
            </a:r>
          </a:p>
          <a:p>
            <a:pPr lvl="2"/>
            <a:endParaRPr lang="en-US" sz="2000" dirty="0"/>
          </a:p>
          <a:p>
            <a:r>
              <a:rPr lang="en-US" sz="2000" dirty="0"/>
              <a:t>You will have a few minutes after to converse with the person next to you to add anything you may have missed before sharing with the class.</a:t>
            </a:r>
          </a:p>
        </p:txBody>
      </p:sp>
      <p:sp>
        <p:nvSpPr>
          <p:cNvPr id="5" name="Explosion 1 4">
            <a:extLst>
              <a:ext uri="{FF2B5EF4-FFF2-40B4-BE49-F238E27FC236}">
                <a16:creationId xmlns:a16="http://schemas.microsoft.com/office/drawing/2014/main" id="{F947AD61-E956-7105-BB48-E1496F00465B}"/>
              </a:ext>
            </a:extLst>
          </p:cNvPr>
          <p:cNvSpPr/>
          <p:nvPr/>
        </p:nvSpPr>
        <p:spPr>
          <a:xfrm>
            <a:off x="9462654" y="3154573"/>
            <a:ext cx="2618509" cy="1833063"/>
          </a:xfrm>
          <a:prstGeom prst="irregularSeal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6084F41-68BC-98DE-3C8F-D9C6725DC719}"/>
              </a:ext>
            </a:extLst>
          </p:cNvPr>
          <p:cNvSpPr txBox="1"/>
          <p:nvPr/>
        </p:nvSpPr>
        <p:spPr>
          <a:xfrm>
            <a:off x="10021784" y="3719235"/>
            <a:ext cx="1500247" cy="646331"/>
          </a:xfrm>
          <a:prstGeom prst="rect">
            <a:avLst/>
          </a:prstGeom>
          <a:noFill/>
        </p:spPr>
        <p:txBody>
          <a:bodyPr wrap="square" rtlCol="0">
            <a:spAutoFit/>
          </a:bodyPr>
          <a:lstStyle/>
          <a:p>
            <a:pPr algn="ctr"/>
            <a:r>
              <a:rPr lang="en-US" b="1" dirty="0"/>
              <a:t>What is the BONUS tip?</a:t>
            </a:r>
          </a:p>
        </p:txBody>
      </p:sp>
    </p:spTree>
    <p:extLst>
      <p:ext uri="{BB962C8B-B14F-4D97-AF65-F5344CB8AC3E}">
        <p14:creationId xmlns:p14="http://schemas.microsoft.com/office/powerpoint/2010/main" val="4020746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03445F7-FD8B-494B-8F82-8DFCE98D1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96E9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126A9BA-045C-45E7-AF03-BAE3E00AF1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nline Media 3" descr="How To Set Goals (4 Easy Steps)">
            <a:hlinkClick r:id="" action="ppaction://media"/>
            <a:extLst>
              <a:ext uri="{FF2B5EF4-FFF2-40B4-BE49-F238E27FC236}">
                <a16:creationId xmlns:a16="http://schemas.microsoft.com/office/drawing/2014/main" id="{95C913BA-87F8-C82A-928F-3DDAF0DBE996}"/>
              </a:ext>
            </a:extLst>
          </p:cNvPr>
          <p:cNvPicPr>
            <a:picLocks noGrp="1" noRot="1" noChangeAspect="1"/>
          </p:cNvPicPr>
          <p:nvPr>
            <p:ph idx="1"/>
            <a:videoFile r:link="rId1"/>
          </p:nvPr>
        </p:nvPicPr>
        <p:blipFill>
          <a:blip r:embed="rId4"/>
          <a:stretch>
            <a:fillRect/>
          </a:stretch>
        </p:blipFill>
        <p:spPr>
          <a:xfrm>
            <a:off x="1260764" y="696958"/>
            <a:ext cx="9601200" cy="5424678"/>
          </a:xfrm>
          <a:prstGeom prst="rect">
            <a:avLst/>
          </a:prstGeom>
        </p:spPr>
      </p:pic>
    </p:spTree>
    <p:extLst>
      <p:ext uri="{BB962C8B-B14F-4D97-AF65-F5344CB8AC3E}">
        <p14:creationId xmlns:p14="http://schemas.microsoft.com/office/powerpoint/2010/main" val="214815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60F0AC8C-5504-7ECA-CBF1-DB42EB51A6F1}"/>
              </a:ext>
            </a:extLst>
          </p:cNvPr>
          <p:cNvGraphicFramePr>
            <a:graphicFrameLocks noGrp="1"/>
          </p:cNvGraphicFramePr>
          <p:nvPr>
            <p:ph idx="4294967295"/>
            <p:extLst>
              <p:ext uri="{D42A27DB-BD31-4B8C-83A1-F6EECF244321}">
                <p14:modId xmlns:p14="http://schemas.microsoft.com/office/powerpoint/2010/main" val="2294516734"/>
              </p:ext>
            </p:extLst>
          </p:nvPr>
        </p:nvGraphicFramePr>
        <p:xfrm>
          <a:off x="-1" y="110836"/>
          <a:ext cx="12067309" cy="65677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D08F62CD-D018-49FA-B92A-294F983E452B}"/>
              </a:ext>
            </a:extLst>
          </p:cNvPr>
          <p:cNvSpPr txBox="1"/>
          <p:nvPr/>
        </p:nvSpPr>
        <p:spPr>
          <a:xfrm>
            <a:off x="8201892" y="2340309"/>
            <a:ext cx="3782636" cy="3693319"/>
          </a:xfrm>
          <a:prstGeom prst="rect">
            <a:avLst/>
          </a:prstGeom>
          <a:noFill/>
        </p:spPr>
        <p:txBody>
          <a:bodyPr wrap="square" rtlCol="0">
            <a:spAutoFit/>
          </a:bodyPr>
          <a:lstStyle/>
          <a:p>
            <a:pPr algn="ctr"/>
            <a:r>
              <a:rPr lang="en-US" sz="3600" dirty="0"/>
              <a:t>GOAL SETTING </a:t>
            </a:r>
          </a:p>
          <a:p>
            <a:pPr algn="ctr"/>
            <a:r>
              <a:rPr lang="en-US" sz="3600" dirty="0"/>
              <a:t>&amp; how it helps with building RESILIENCE </a:t>
            </a:r>
          </a:p>
          <a:p>
            <a:endParaRPr lang="en-US" dirty="0"/>
          </a:p>
          <a:p>
            <a:endParaRPr lang="en-US" dirty="0"/>
          </a:p>
          <a:p>
            <a:r>
              <a:rPr lang="en-US" dirty="0"/>
              <a:t>Fill in the blanks on Pg.31 to give reasons why goal setting if good for building resilience.</a:t>
            </a:r>
          </a:p>
        </p:txBody>
      </p:sp>
    </p:spTree>
    <p:extLst>
      <p:ext uri="{BB962C8B-B14F-4D97-AF65-F5344CB8AC3E}">
        <p14:creationId xmlns:p14="http://schemas.microsoft.com/office/powerpoint/2010/main" val="6650276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19897</TotalTime>
  <Words>2440</Words>
  <Application>Microsoft Office PowerPoint</Application>
  <PresentationFormat>Widescreen</PresentationFormat>
  <Paragraphs>205</Paragraphs>
  <Slides>14</Slides>
  <Notes>11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Corbel</vt:lpstr>
      <vt:lpstr>Segoe UI</vt:lpstr>
      <vt:lpstr>Times New Roman</vt:lpstr>
      <vt:lpstr>Wingdings</vt:lpstr>
      <vt:lpstr>Banded</vt:lpstr>
      <vt:lpstr>All About Me </vt:lpstr>
      <vt:lpstr>PowerPoint Presentation</vt:lpstr>
      <vt:lpstr>HOOK:   (Pg. 28)  Human knot</vt:lpstr>
      <vt:lpstr>Human knot: REFLECTION questions   (Pg. 28)</vt:lpstr>
      <vt:lpstr>Activity 1: Time management   (Pg. 29)</vt:lpstr>
      <vt:lpstr>PowerPoint Presentation</vt:lpstr>
      <vt:lpstr>Activity 2: Goal Setting &amp; Resilience   (Pg. 30)</vt:lpstr>
      <vt:lpstr>PowerPoint Presentation</vt:lpstr>
      <vt:lpstr>PowerPoint Presentation</vt:lpstr>
      <vt:lpstr>Activity 3: How to set s.m.a.r.t goals  (Pg. 32)</vt:lpstr>
      <vt:lpstr>GLOSSARY:        (pg.5)</vt:lpstr>
      <vt:lpstr>EXIT TICKET: (pg.32)</vt:lpstr>
      <vt:lpstr>Optional activity: Case study (pg.33)</vt:lpstr>
      <vt:lpstr>Case study questions  (pg.34-36)</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About Me </dc:title>
  <dc:creator>GORRINGE Mac [Willetton Senior High School]</dc:creator>
  <cp:lastModifiedBy>HILLMAN Alissa [Willetton Senior High School]</cp:lastModifiedBy>
  <cp:revision>75</cp:revision>
  <dcterms:created xsi:type="dcterms:W3CDTF">2021-09-23T06:45:05Z</dcterms:created>
  <dcterms:modified xsi:type="dcterms:W3CDTF">2023-10-26T04:45:52Z</dcterms:modified>
</cp:coreProperties>
</file>